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7" r:id="rId5"/>
    <p:sldId id="258" r:id="rId6"/>
    <p:sldId id="256" r:id="rId7"/>
    <p:sldId id="259" r:id="rId8"/>
    <p:sldId id="305" r:id="rId9"/>
    <p:sldId id="261" r:id="rId10"/>
    <p:sldId id="263" r:id="rId11"/>
    <p:sldId id="267" r:id="rId12"/>
    <p:sldId id="268" r:id="rId13"/>
    <p:sldId id="269" r:id="rId14"/>
    <p:sldId id="270" r:id="rId15"/>
    <p:sldId id="271" r:id="rId16"/>
    <p:sldId id="272" r:id="rId17"/>
    <p:sldId id="274" r:id="rId18"/>
    <p:sldId id="275" r:id="rId19"/>
    <p:sldId id="276" r:id="rId20"/>
    <p:sldId id="289" r:id="rId21"/>
    <p:sldId id="304" r:id="rId22"/>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175A96-E1EE-462F-BEB3-BF713073D094}" v="3" dt="2021-02-05T11:58:21.635"/>
  </p1510:revLst>
</p1510:revInfo>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4660"/>
  </p:normalViewPr>
  <p:slideViewPr>
    <p:cSldViewPr snapToGrid="0">
      <p:cViewPr varScale="1">
        <p:scale>
          <a:sx n="86" d="100"/>
          <a:sy n="86" d="100"/>
        </p:scale>
        <p:origin x="42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dro Renato | PANDENOR" userId="be1471d8-4856-4f82-81e8-56270d13a657" providerId="ADAL" clId="{56175A96-E1EE-462F-BEB3-BF713073D094}"/>
    <pc:docChg chg="addSld modSld">
      <pc:chgData name="Pedro Renato | PANDENOR" userId="be1471d8-4856-4f82-81e8-56270d13a657" providerId="ADAL" clId="{56175A96-E1EE-462F-BEB3-BF713073D094}" dt="2021-02-05T11:58:50.233" v="8" actId="14100"/>
      <pc:docMkLst>
        <pc:docMk/>
      </pc:docMkLst>
      <pc:sldChg chg="addSp modSp add mod modAnim">
        <pc:chgData name="Pedro Renato | PANDENOR" userId="be1471d8-4856-4f82-81e8-56270d13a657" providerId="ADAL" clId="{56175A96-E1EE-462F-BEB3-BF713073D094}" dt="2021-02-05T11:58:50.233" v="8" actId="14100"/>
        <pc:sldMkLst>
          <pc:docMk/>
          <pc:sldMk cId="2625353883" sldId="305"/>
        </pc:sldMkLst>
        <pc:spChg chg="mod">
          <ac:chgData name="Pedro Renato | PANDENOR" userId="be1471d8-4856-4f82-81e8-56270d13a657" providerId="ADAL" clId="{56175A96-E1EE-462F-BEB3-BF713073D094}" dt="2021-02-05T11:57:04.447" v="2" actId="5793"/>
          <ac:spMkLst>
            <pc:docMk/>
            <pc:sldMk cId="2625353883" sldId="305"/>
            <ac:spMk id="3" creationId="{00000000-0000-0000-0000-000000000000}"/>
          </ac:spMkLst>
        </pc:spChg>
        <pc:picChg chg="mod">
          <ac:chgData name="Pedro Renato | PANDENOR" userId="be1471d8-4856-4f82-81e8-56270d13a657" providerId="ADAL" clId="{56175A96-E1EE-462F-BEB3-BF713073D094}" dt="2021-02-05T11:58:44.013" v="7" actId="1076"/>
          <ac:picMkLst>
            <pc:docMk/>
            <pc:sldMk cId="2625353883" sldId="305"/>
            <ac:picMk id="5" creationId="{00000000-0000-0000-0000-000000000000}"/>
          </ac:picMkLst>
        </pc:picChg>
        <pc:picChg chg="add mod">
          <ac:chgData name="Pedro Renato | PANDENOR" userId="be1471d8-4856-4f82-81e8-56270d13a657" providerId="ADAL" clId="{56175A96-E1EE-462F-BEB3-BF713073D094}" dt="2021-02-05T11:58:50.233" v="8" actId="14100"/>
          <ac:picMkLst>
            <pc:docMk/>
            <pc:sldMk cId="2625353883" sldId="305"/>
            <ac:picMk id="7" creationId="{4380D532-7A2A-4AB6-968F-6598DA975ADC}"/>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8EC0CA18-2E63-46AA-9185-B2BCCEAD8F28}" type="datetimeFigureOut">
              <a:rPr lang="pt-BR" smtClean="0"/>
              <a:t>05/02/2021</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E894918-FDE4-41BA-A905-2B583831BABB}" type="slidenum">
              <a:rPr lang="pt-BR" smtClean="0"/>
              <a:t>‹nº›</a:t>
            </a:fld>
            <a:endParaRPr lang="pt-BR"/>
          </a:p>
        </p:txBody>
      </p:sp>
    </p:spTree>
    <p:extLst>
      <p:ext uri="{BB962C8B-B14F-4D97-AF65-F5344CB8AC3E}">
        <p14:creationId xmlns:p14="http://schemas.microsoft.com/office/powerpoint/2010/main" val="1942559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8EC0CA18-2E63-46AA-9185-B2BCCEAD8F28}" type="datetimeFigureOut">
              <a:rPr lang="pt-BR" smtClean="0"/>
              <a:t>05/02/2021</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E894918-FDE4-41BA-A905-2B583831BABB}" type="slidenum">
              <a:rPr lang="pt-BR" smtClean="0"/>
              <a:t>‹nº›</a:t>
            </a:fld>
            <a:endParaRPr lang="pt-BR"/>
          </a:p>
        </p:txBody>
      </p:sp>
    </p:spTree>
    <p:extLst>
      <p:ext uri="{BB962C8B-B14F-4D97-AF65-F5344CB8AC3E}">
        <p14:creationId xmlns:p14="http://schemas.microsoft.com/office/powerpoint/2010/main" val="681580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8EC0CA18-2E63-46AA-9185-B2BCCEAD8F28}" type="datetimeFigureOut">
              <a:rPr lang="pt-BR" smtClean="0"/>
              <a:t>05/02/2021</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E894918-FDE4-41BA-A905-2B583831BABB}" type="slidenum">
              <a:rPr lang="pt-BR" smtClean="0"/>
              <a:t>‹nº›</a:t>
            </a:fld>
            <a:endParaRPr lang="pt-BR"/>
          </a:p>
        </p:txBody>
      </p:sp>
    </p:spTree>
    <p:extLst>
      <p:ext uri="{BB962C8B-B14F-4D97-AF65-F5344CB8AC3E}">
        <p14:creationId xmlns:p14="http://schemas.microsoft.com/office/powerpoint/2010/main" val="1246159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8EC0CA18-2E63-46AA-9185-B2BCCEAD8F28}" type="datetimeFigureOut">
              <a:rPr lang="pt-BR" smtClean="0"/>
              <a:t>05/02/2021</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E894918-FDE4-41BA-A905-2B583831BABB}" type="slidenum">
              <a:rPr lang="pt-BR" smtClean="0"/>
              <a:t>‹nº›</a:t>
            </a:fld>
            <a:endParaRPr lang="pt-BR"/>
          </a:p>
        </p:txBody>
      </p:sp>
    </p:spTree>
    <p:extLst>
      <p:ext uri="{BB962C8B-B14F-4D97-AF65-F5344CB8AC3E}">
        <p14:creationId xmlns:p14="http://schemas.microsoft.com/office/powerpoint/2010/main" val="1059148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fld id="{8EC0CA18-2E63-46AA-9185-B2BCCEAD8F28}" type="datetimeFigureOut">
              <a:rPr lang="pt-BR" smtClean="0"/>
              <a:t>05/02/2021</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E894918-FDE4-41BA-A905-2B583831BABB}" type="slidenum">
              <a:rPr lang="pt-BR" smtClean="0"/>
              <a:t>‹nº›</a:t>
            </a:fld>
            <a:endParaRPr lang="pt-BR"/>
          </a:p>
        </p:txBody>
      </p:sp>
    </p:spTree>
    <p:extLst>
      <p:ext uri="{BB962C8B-B14F-4D97-AF65-F5344CB8AC3E}">
        <p14:creationId xmlns:p14="http://schemas.microsoft.com/office/powerpoint/2010/main" val="1287783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838200" y="1825625"/>
            <a:ext cx="5181600" cy="435133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72200" y="1825625"/>
            <a:ext cx="5181600" cy="435133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8EC0CA18-2E63-46AA-9185-B2BCCEAD8F28}" type="datetimeFigureOut">
              <a:rPr lang="pt-BR" smtClean="0"/>
              <a:t>05/02/2021</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BE894918-FDE4-41BA-A905-2B583831BABB}" type="slidenum">
              <a:rPr lang="pt-BR" smtClean="0"/>
              <a:t>‹nº›</a:t>
            </a:fld>
            <a:endParaRPr lang="pt-BR"/>
          </a:p>
        </p:txBody>
      </p:sp>
    </p:spTree>
    <p:extLst>
      <p:ext uri="{BB962C8B-B14F-4D97-AF65-F5344CB8AC3E}">
        <p14:creationId xmlns:p14="http://schemas.microsoft.com/office/powerpoint/2010/main" val="1783270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8EC0CA18-2E63-46AA-9185-B2BCCEAD8F28}" type="datetimeFigureOut">
              <a:rPr lang="pt-BR" smtClean="0"/>
              <a:t>05/02/2021</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BE894918-FDE4-41BA-A905-2B583831BABB}" type="slidenum">
              <a:rPr lang="pt-BR" smtClean="0"/>
              <a:t>‹nº›</a:t>
            </a:fld>
            <a:endParaRPr lang="pt-BR"/>
          </a:p>
        </p:txBody>
      </p:sp>
    </p:spTree>
    <p:extLst>
      <p:ext uri="{BB962C8B-B14F-4D97-AF65-F5344CB8AC3E}">
        <p14:creationId xmlns:p14="http://schemas.microsoft.com/office/powerpoint/2010/main" val="1285759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8EC0CA18-2E63-46AA-9185-B2BCCEAD8F28}" type="datetimeFigureOut">
              <a:rPr lang="pt-BR" smtClean="0"/>
              <a:t>05/02/2021</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BE894918-FDE4-41BA-A905-2B583831BABB}" type="slidenum">
              <a:rPr lang="pt-BR" smtClean="0"/>
              <a:t>‹nº›</a:t>
            </a:fld>
            <a:endParaRPr lang="pt-BR"/>
          </a:p>
        </p:txBody>
      </p:sp>
    </p:spTree>
    <p:extLst>
      <p:ext uri="{BB962C8B-B14F-4D97-AF65-F5344CB8AC3E}">
        <p14:creationId xmlns:p14="http://schemas.microsoft.com/office/powerpoint/2010/main" val="1691063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8EC0CA18-2E63-46AA-9185-B2BCCEAD8F28}" type="datetimeFigureOut">
              <a:rPr lang="pt-BR" smtClean="0"/>
              <a:t>05/02/2021</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BE894918-FDE4-41BA-A905-2B583831BABB}" type="slidenum">
              <a:rPr lang="pt-BR" smtClean="0"/>
              <a:t>‹nº›</a:t>
            </a:fld>
            <a:endParaRPr lang="pt-BR"/>
          </a:p>
        </p:txBody>
      </p:sp>
    </p:spTree>
    <p:extLst>
      <p:ext uri="{BB962C8B-B14F-4D97-AF65-F5344CB8AC3E}">
        <p14:creationId xmlns:p14="http://schemas.microsoft.com/office/powerpoint/2010/main" val="3594179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8EC0CA18-2E63-46AA-9185-B2BCCEAD8F28}" type="datetimeFigureOut">
              <a:rPr lang="pt-BR" smtClean="0"/>
              <a:t>05/02/2021</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BE894918-FDE4-41BA-A905-2B583831BABB}" type="slidenum">
              <a:rPr lang="pt-BR" smtClean="0"/>
              <a:t>‹nº›</a:t>
            </a:fld>
            <a:endParaRPr lang="pt-BR"/>
          </a:p>
        </p:txBody>
      </p:sp>
    </p:spTree>
    <p:extLst>
      <p:ext uri="{BB962C8B-B14F-4D97-AF65-F5344CB8AC3E}">
        <p14:creationId xmlns:p14="http://schemas.microsoft.com/office/powerpoint/2010/main" val="20022234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8EC0CA18-2E63-46AA-9185-B2BCCEAD8F28}" type="datetimeFigureOut">
              <a:rPr lang="pt-BR" smtClean="0"/>
              <a:t>05/02/2021</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BE894918-FDE4-41BA-A905-2B583831BABB}" type="slidenum">
              <a:rPr lang="pt-BR" smtClean="0"/>
              <a:t>‹nº›</a:t>
            </a:fld>
            <a:endParaRPr lang="pt-BR"/>
          </a:p>
        </p:txBody>
      </p:sp>
    </p:spTree>
    <p:extLst>
      <p:ext uri="{BB962C8B-B14F-4D97-AF65-F5344CB8AC3E}">
        <p14:creationId xmlns:p14="http://schemas.microsoft.com/office/powerpoint/2010/main" val="40607566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C0CA18-2E63-46AA-9185-B2BCCEAD8F28}" type="datetimeFigureOut">
              <a:rPr lang="pt-BR" smtClean="0"/>
              <a:t>05/02/2021</a:t>
            </a:fld>
            <a:endParaRPr lang="pt-B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894918-FDE4-41BA-A905-2B583831BABB}" type="slidenum">
              <a:rPr lang="pt-BR" smtClean="0"/>
              <a:t>‹nº›</a:t>
            </a:fld>
            <a:endParaRPr lang="pt-BR"/>
          </a:p>
        </p:txBody>
      </p:sp>
    </p:spTree>
    <p:extLst>
      <p:ext uri="{BB962C8B-B14F-4D97-AF65-F5344CB8AC3E}">
        <p14:creationId xmlns:p14="http://schemas.microsoft.com/office/powerpoint/2010/main" val="3542157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3.png"/><Relationship Id="rId7"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5.jpg"/><Relationship Id="rId5" Type="http://schemas.openxmlformats.org/officeDocument/2006/relationships/image" Target="../media/image14.png"/><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1.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0.jpg"/><Relationship Id="rId5" Type="http://schemas.openxmlformats.org/officeDocument/2006/relationships/image" Target="../media/image19.jpe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3.emf"/><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5.emf"/><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emf"/><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8.emf"/></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hyperlink" Target="mailto:michel.arruda@pandenor.com.br" TargetMode="Externa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527" y="-364205"/>
            <a:ext cx="6190115" cy="3874168"/>
          </a:xfrm>
          <a:prstGeom prst="rect">
            <a:avLst/>
          </a:prstGeom>
        </p:spPr>
      </p:pic>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300285" y="-468169"/>
            <a:ext cx="14792570" cy="9258133"/>
          </a:xfrm>
          <a:prstGeom prst="rect">
            <a:avLst/>
          </a:prstGeom>
        </p:spPr>
      </p:pic>
      <p:pic>
        <p:nvPicPr>
          <p:cNvPr id="8" name="Imagem 7">
            <a:extLst>
              <a:ext uri="{FF2B5EF4-FFF2-40B4-BE49-F238E27FC236}">
                <a16:creationId xmlns:a16="http://schemas.microsoft.com/office/drawing/2014/main" id="{EE3B548E-E5AA-4761-B009-EC54BFBE50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2746" y="1603473"/>
            <a:ext cx="4260355" cy="3600000"/>
          </a:xfrm>
          <a:prstGeom prst="rect">
            <a:avLst/>
          </a:prstGeom>
        </p:spPr>
      </p:pic>
    </p:spTree>
    <p:extLst>
      <p:ext uri="{BB962C8B-B14F-4D97-AF65-F5344CB8AC3E}">
        <p14:creationId xmlns:p14="http://schemas.microsoft.com/office/powerpoint/2010/main" val="13755096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4837820" y="2518260"/>
            <a:ext cx="7613847" cy="4765231"/>
          </a:xfrm>
          <a:prstGeom prst="rect">
            <a:avLst/>
          </a:prstGeom>
        </p:spPr>
      </p:pic>
      <p:sp>
        <p:nvSpPr>
          <p:cNvPr id="2" name="Título 1"/>
          <p:cNvSpPr>
            <a:spLocks noGrp="1"/>
          </p:cNvSpPr>
          <p:nvPr>
            <p:ph type="ctrTitle"/>
          </p:nvPr>
        </p:nvSpPr>
        <p:spPr>
          <a:xfrm>
            <a:off x="7758546" y="156481"/>
            <a:ext cx="4306076" cy="478046"/>
          </a:xfrm>
        </p:spPr>
        <p:txBody>
          <a:bodyPr>
            <a:normAutofit fontScale="90000"/>
          </a:bodyPr>
          <a:lstStyle/>
          <a:p>
            <a:pPr algn="l"/>
            <a:r>
              <a:rPr lang="pt-BR" sz="2400" dirty="0">
                <a:latin typeface="Myriad Pro Black" panose="020B0803030403020204" pitchFamily="34" charset="0"/>
              </a:rPr>
              <a:t>EQUIPAMENTOS DE SEGURANÇA</a:t>
            </a:r>
          </a:p>
        </p:txBody>
      </p:sp>
      <p:sp>
        <p:nvSpPr>
          <p:cNvPr id="3" name="Subtítulo 2"/>
          <p:cNvSpPr>
            <a:spLocks noGrp="1"/>
          </p:cNvSpPr>
          <p:nvPr>
            <p:ph type="subTitle" idx="1"/>
          </p:nvPr>
        </p:nvSpPr>
        <p:spPr>
          <a:xfrm>
            <a:off x="1278339" y="873328"/>
            <a:ext cx="9871881" cy="5984671"/>
          </a:xfrm>
        </p:spPr>
        <p:txBody>
          <a:bodyPr>
            <a:noAutofit/>
          </a:bodyPr>
          <a:lstStyle/>
          <a:p>
            <a:pPr marL="803275" indent="-285750" algn="just" defTabSz="1081088">
              <a:buFont typeface="Wingdings" panose="05000000000000000000" pitchFamily="2" charset="2"/>
              <a:buChar char="Ø"/>
              <a:tabLst>
                <a:tab pos="803275" algn="l"/>
              </a:tabLst>
            </a:pPr>
            <a:r>
              <a:rPr lang="pt-BR" sz="1800" b="1" dirty="0">
                <a:latin typeface="Myriad Pro Light" panose="020B0403030403020204" pitchFamily="34" charset="0"/>
              </a:rPr>
              <a:t>Crachás de Identificação / Acesso – </a:t>
            </a:r>
            <a:r>
              <a:rPr lang="pt-BR" sz="1800" dirty="0">
                <a:latin typeface="Myriad Pro Light" panose="020B0403030403020204" pitchFamily="34" charset="0"/>
              </a:rPr>
              <a:t>Todo indivíduo, a acessar o terminal, deverá receber um crachá de identificação. Os indivíduos que receberem crachá de visitante, deverão devolvê-lo na saída, já os demais, deverão devolver ao término de seu contrato / vigência de permanência no terminal. Os modelos de crachás utilizados são:</a:t>
            </a:r>
          </a:p>
          <a:p>
            <a:pPr marL="803275" indent="-285750" algn="just" defTabSz="1081088">
              <a:buFont typeface="Wingdings" panose="05000000000000000000" pitchFamily="2" charset="2"/>
              <a:buChar char="Ø"/>
              <a:tabLst>
                <a:tab pos="803275" algn="l"/>
              </a:tabLst>
            </a:pPr>
            <a:endParaRPr lang="pt-BR" sz="1800" dirty="0">
              <a:latin typeface="Myriad Pro Light" panose="020B0403030403020204" pitchFamily="34" charset="0"/>
            </a:endParaRPr>
          </a:p>
          <a:p>
            <a:pPr marL="803275" indent="-285750" algn="just" defTabSz="1081088">
              <a:buFont typeface="Wingdings" panose="05000000000000000000" pitchFamily="2" charset="2"/>
              <a:buChar char="Ø"/>
              <a:tabLst>
                <a:tab pos="803275" algn="l"/>
              </a:tabLst>
            </a:pPr>
            <a:endParaRPr lang="pt-BR" sz="1800" dirty="0">
              <a:latin typeface="Myriad Pro Light" panose="020B0403030403020204" pitchFamily="34" charset="0"/>
            </a:endParaRPr>
          </a:p>
          <a:p>
            <a:pPr marL="803275" indent="-285750" algn="just" defTabSz="1081088">
              <a:buFont typeface="Wingdings" panose="05000000000000000000" pitchFamily="2" charset="2"/>
              <a:buChar char="Ø"/>
              <a:tabLst>
                <a:tab pos="803275" algn="l"/>
              </a:tabLst>
            </a:pPr>
            <a:endParaRPr lang="pt-BR" sz="1800" dirty="0">
              <a:latin typeface="Myriad Pro Light" panose="020B0403030403020204" pitchFamily="34" charset="0"/>
            </a:endParaRPr>
          </a:p>
          <a:p>
            <a:pPr marL="803275" indent="-285750" algn="just" defTabSz="1081088">
              <a:buFont typeface="Wingdings" panose="05000000000000000000" pitchFamily="2" charset="2"/>
              <a:buChar char="Ø"/>
              <a:tabLst>
                <a:tab pos="803275" algn="l"/>
              </a:tabLst>
            </a:pPr>
            <a:endParaRPr lang="pt-BR" sz="1800" dirty="0">
              <a:latin typeface="Myriad Pro Light" panose="020B0403030403020204" pitchFamily="34" charset="0"/>
            </a:endParaRPr>
          </a:p>
          <a:p>
            <a:pPr marL="803275" indent="-285750" algn="just" defTabSz="1081088">
              <a:buFont typeface="Wingdings" panose="05000000000000000000" pitchFamily="2" charset="2"/>
              <a:buChar char="Ø"/>
              <a:tabLst>
                <a:tab pos="803275" algn="l"/>
              </a:tabLst>
            </a:pPr>
            <a:endParaRPr lang="pt-BR" sz="1800" dirty="0">
              <a:latin typeface="Myriad Pro Light" panose="020B0403030403020204" pitchFamily="34" charset="0"/>
            </a:endParaRPr>
          </a:p>
          <a:p>
            <a:pPr marL="803275" indent="-285750" algn="just" defTabSz="1081088">
              <a:buFont typeface="Wingdings" panose="05000000000000000000" pitchFamily="2" charset="2"/>
              <a:buChar char="Ø"/>
              <a:tabLst>
                <a:tab pos="803275" algn="l"/>
              </a:tabLst>
            </a:pPr>
            <a:endParaRPr lang="pt-BR" sz="1800" dirty="0">
              <a:latin typeface="Myriad Pro Light" panose="020B0403030403020204" pitchFamily="34" charset="0"/>
            </a:endParaRPr>
          </a:p>
          <a:p>
            <a:pPr marL="803275" indent="-285750" algn="just" defTabSz="1081088">
              <a:buFont typeface="Wingdings" panose="05000000000000000000" pitchFamily="2" charset="2"/>
              <a:buChar char="Ø"/>
              <a:tabLst>
                <a:tab pos="803275" algn="l"/>
              </a:tabLst>
            </a:pPr>
            <a:endParaRPr lang="pt-BR" sz="1800" dirty="0">
              <a:latin typeface="Myriad Pro Light" panose="020B0403030403020204" pitchFamily="34" charset="0"/>
            </a:endParaRPr>
          </a:p>
          <a:p>
            <a:pPr marL="803275" indent="-285750" algn="just" defTabSz="1081088">
              <a:buFont typeface="Wingdings" panose="05000000000000000000" pitchFamily="2" charset="2"/>
              <a:buChar char="Ø"/>
              <a:tabLst>
                <a:tab pos="803275" algn="l"/>
              </a:tabLst>
            </a:pPr>
            <a:endParaRPr lang="pt-BR" sz="1800" dirty="0">
              <a:latin typeface="Myriad Pro Light" panose="020B0403030403020204" pitchFamily="34" charset="0"/>
            </a:endParaRPr>
          </a:p>
          <a:p>
            <a:pPr marL="803275" indent="-285750" algn="just" defTabSz="1081088">
              <a:buFont typeface="Wingdings" panose="05000000000000000000" pitchFamily="2" charset="2"/>
              <a:buChar char="Ø"/>
              <a:tabLst>
                <a:tab pos="803275" algn="l"/>
              </a:tabLst>
            </a:pPr>
            <a:endParaRPr lang="pt-BR" sz="1800" dirty="0">
              <a:latin typeface="Myriad Pro Light" panose="020B0403030403020204" pitchFamily="34" charset="0"/>
            </a:endParaRPr>
          </a:p>
          <a:p>
            <a:pPr marL="803275" indent="-285750" algn="just" defTabSz="1081088">
              <a:buFont typeface="Wingdings" panose="05000000000000000000" pitchFamily="2" charset="2"/>
              <a:buChar char="Ø"/>
              <a:tabLst>
                <a:tab pos="803275" algn="l"/>
              </a:tabLst>
            </a:pPr>
            <a:endParaRPr lang="pt-BR" sz="1800" dirty="0">
              <a:latin typeface="Myriad Pro Light" panose="020B0403030403020204" pitchFamily="34" charset="0"/>
            </a:endParaRPr>
          </a:p>
          <a:p>
            <a:pPr marL="803275" indent="-285750" algn="just" defTabSz="1081088">
              <a:buFont typeface="Wingdings" panose="05000000000000000000" pitchFamily="2" charset="2"/>
              <a:buChar char="Ø"/>
              <a:tabLst>
                <a:tab pos="803275" algn="l"/>
              </a:tabLst>
            </a:pPr>
            <a:endParaRPr lang="pt-BR" sz="1800" dirty="0">
              <a:latin typeface="Myriad Pro Light" panose="020B0403030403020204" pitchFamily="34" charset="0"/>
            </a:endParaRPr>
          </a:p>
          <a:p>
            <a:pPr marL="517525" algn="just" defTabSz="1081088">
              <a:tabLst>
                <a:tab pos="803275" algn="l"/>
              </a:tabLst>
            </a:pPr>
            <a:r>
              <a:rPr lang="pt-BR" sz="1800" b="1" dirty="0">
                <a:latin typeface="Myriad Pro Light" panose="020B0403030403020204" pitchFamily="34" charset="0"/>
              </a:rPr>
              <a:t>OBS.:</a:t>
            </a:r>
            <a:r>
              <a:rPr lang="pt-BR" sz="1800" dirty="0">
                <a:latin typeface="Myriad Pro Light" panose="020B0403030403020204" pitchFamily="34" charset="0"/>
              </a:rPr>
              <a:t> É terminantemente proibido o Vigilante ou qualquer colaborador do terminal, </a:t>
            </a:r>
          </a:p>
          <a:p>
            <a:pPr marL="517525" algn="just" defTabSz="1081088">
              <a:tabLst>
                <a:tab pos="803275" algn="l"/>
              </a:tabLst>
            </a:pPr>
            <a:r>
              <a:rPr lang="pt-BR" sz="1800" dirty="0">
                <a:latin typeface="Myriad Pro Light" panose="020B0403030403020204" pitchFamily="34" charset="0"/>
              </a:rPr>
              <a:t>passar o seu  crachá para liberação de outra pessoa.</a:t>
            </a:r>
          </a:p>
          <a:p>
            <a:pPr marL="803275" indent="-285750" algn="just" defTabSz="1081088">
              <a:buFont typeface="Wingdings" panose="05000000000000000000" pitchFamily="2" charset="2"/>
              <a:buChar char="Ø"/>
              <a:tabLst>
                <a:tab pos="803275" algn="l"/>
              </a:tabLst>
            </a:pPr>
            <a:endParaRPr lang="pt-BR" sz="1800" dirty="0">
              <a:latin typeface="Myriad Pro Light" panose="020B0403030403020204" pitchFamily="34" charset="0"/>
            </a:endParaRPr>
          </a:p>
          <a:p>
            <a:pPr marL="517525" algn="just" defTabSz="1081088">
              <a:tabLst>
                <a:tab pos="803275" algn="l"/>
              </a:tabLst>
            </a:pPr>
            <a:r>
              <a:rPr lang="pt-BR" sz="1800" dirty="0">
                <a:latin typeface="Myriad Pro Light" panose="020B0403030403020204" pitchFamily="34" charset="0"/>
              </a:rPr>
              <a:t> </a:t>
            </a: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527" y="-364205"/>
            <a:ext cx="6190115" cy="3874168"/>
          </a:xfrm>
          <a:prstGeom prst="rect">
            <a:avLst/>
          </a:prstGeom>
        </p:spPr>
      </p:pic>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293" y="5616075"/>
            <a:ext cx="1242766" cy="1052208"/>
          </a:xfrm>
          <a:prstGeom prst="rect">
            <a:avLst/>
          </a:prstGeom>
        </p:spPr>
      </p:pic>
      <p:pic>
        <p:nvPicPr>
          <p:cNvPr id="8" name="Imagem 7">
            <a:extLst>
              <a:ext uri="{FF2B5EF4-FFF2-40B4-BE49-F238E27FC236}">
                <a16:creationId xmlns:a16="http://schemas.microsoft.com/office/drawing/2014/main" id="{D2989367-92DB-415E-9071-A689840A39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8732" y="2107692"/>
            <a:ext cx="1807464" cy="2886456"/>
          </a:xfrm>
          <a:prstGeom prst="rect">
            <a:avLst/>
          </a:prstGeom>
        </p:spPr>
      </p:pic>
      <p:pic>
        <p:nvPicPr>
          <p:cNvPr id="10" name="Imagem 9">
            <a:extLst>
              <a:ext uri="{FF2B5EF4-FFF2-40B4-BE49-F238E27FC236}">
                <a16:creationId xmlns:a16="http://schemas.microsoft.com/office/drawing/2014/main" id="{E40621E9-6F0C-47D2-B1E4-9503EF7700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11663" y="2107692"/>
            <a:ext cx="1807464" cy="2886456"/>
          </a:xfrm>
          <a:prstGeom prst="rect">
            <a:avLst/>
          </a:prstGeom>
        </p:spPr>
      </p:pic>
      <p:pic>
        <p:nvPicPr>
          <p:cNvPr id="12" name="Imagem 11">
            <a:extLst>
              <a:ext uri="{FF2B5EF4-FFF2-40B4-BE49-F238E27FC236}">
                <a16:creationId xmlns:a16="http://schemas.microsoft.com/office/drawing/2014/main" id="{D002A57B-741D-4A51-A086-E74F70FCACB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35274" y="2107692"/>
            <a:ext cx="1804416" cy="2886456"/>
          </a:xfrm>
          <a:prstGeom prst="rect">
            <a:avLst/>
          </a:prstGeom>
        </p:spPr>
      </p:pic>
      <p:pic>
        <p:nvPicPr>
          <p:cNvPr id="14" name="Imagem 13">
            <a:extLst>
              <a:ext uri="{FF2B5EF4-FFF2-40B4-BE49-F238E27FC236}">
                <a16:creationId xmlns:a16="http://schemas.microsoft.com/office/drawing/2014/main" id="{EAF657C4-C225-4501-AD68-FA42F7E1472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49050" y="2107692"/>
            <a:ext cx="1804416" cy="2886456"/>
          </a:xfrm>
          <a:prstGeom prst="rect">
            <a:avLst/>
          </a:prstGeom>
        </p:spPr>
      </p:pic>
      <p:pic>
        <p:nvPicPr>
          <p:cNvPr id="16" name="Imagem 15">
            <a:extLst>
              <a:ext uri="{FF2B5EF4-FFF2-40B4-BE49-F238E27FC236}">
                <a16:creationId xmlns:a16="http://schemas.microsoft.com/office/drawing/2014/main" id="{F484E9B1-E75F-45C0-8F26-5EAE58C9884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59130" y="2107692"/>
            <a:ext cx="1804416" cy="2886456"/>
          </a:xfrm>
          <a:prstGeom prst="rect">
            <a:avLst/>
          </a:prstGeom>
        </p:spPr>
      </p:pic>
      <p:sp>
        <p:nvSpPr>
          <p:cNvPr id="17" name="CaixaDeTexto 16">
            <a:extLst>
              <a:ext uri="{FF2B5EF4-FFF2-40B4-BE49-F238E27FC236}">
                <a16:creationId xmlns:a16="http://schemas.microsoft.com/office/drawing/2014/main" id="{19E85054-DF61-42D2-9087-9DD66C1E0D5F}"/>
              </a:ext>
            </a:extLst>
          </p:cNvPr>
          <p:cNvSpPr txBox="1"/>
          <p:nvPr/>
        </p:nvSpPr>
        <p:spPr>
          <a:xfrm>
            <a:off x="1902692" y="4994148"/>
            <a:ext cx="1593965" cy="646331"/>
          </a:xfrm>
          <a:prstGeom prst="rect">
            <a:avLst/>
          </a:prstGeom>
          <a:noFill/>
        </p:spPr>
        <p:txBody>
          <a:bodyPr wrap="square" rtlCol="0">
            <a:spAutoFit/>
          </a:bodyPr>
          <a:lstStyle/>
          <a:p>
            <a:pPr algn="ctr"/>
            <a:r>
              <a:rPr lang="pt-BR" dirty="0"/>
              <a:t>Colaboradores Pandenor</a:t>
            </a:r>
          </a:p>
        </p:txBody>
      </p:sp>
      <p:sp>
        <p:nvSpPr>
          <p:cNvPr id="18" name="CaixaDeTexto 17">
            <a:extLst>
              <a:ext uri="{FF2B5EF4-FFF2-40B4-BE49-F238E27FC236}">
                <a16:creationId xmlns:a16="http://schemas.microsoft.com/office/drawing/2014/main" id="{93FCF072-93C9-44F0-B9EB-BE2B50F40B36}"/>
              </a:ext>
            </a:extLst>
          </p:cNvPr>
          <p:cNvSpPr txBox="1"/>
          <p:nvPr/>
        </p:nvSpPr>
        <p:spPr>
          <a:xfrm>
            <a:off x="3809176" y="4994148"/>
            <a:ext cx="1593965" cy="646331"/>
          </a:xfrm>
          <a:prstGeom prst="rect">
            <a:avLst/>
          </a:prstGeom>
          <a:noFill/>
        </p:spPr>
        <p:txBody>
          <a:bodyPr wrap="square" rtlCol="0">
            <a:spAutoFit/>
          </a:bodyPr>
          <a:lstStyle/>
          <a:p>
            <a:pPr algn="ctr"/>
            <a:r>
              <a:rPr lang="pt-BR" dirty="0"/>
              <a:t>Colaboradores Distribuidoras</a:t>
            </a:r>
          </a:p>
        </p:txBody>
      </p:sp>
      <p:sp>
        <p:nvSpPr>
          <p:cNvPr id="20" name="CaixaDeTexto 19">
            <a:extLst>
              <a:ext uri="{FF2B5EF4-FFF2-40B4-BE49-F238E27FC236}">
                <a16:creationId xmlns:a16="http://schemas.microsoft.com/office/drawing/2014/main" id="{D567F729-FD1C-4CFF-8EEA-116B0C045D3D}"/>
              </a:ext>
            </a:extLst>
          </p:cNvPr>
          <p:cNvSpPr txBox="1"/>
          <p:nvPr/>
        </p:nvSpPr>
        <p:spPr>
          <a:xfrm>
            <a:off x="5740499" y="4994148"/>
            <a:ext cx="1593965" cy="369332"/>
          </a:xfrm>
          <a:prstGeom prst="rect">
            <a:avLst/>
          </a:prstGeom>
          <a:noFill/>
        </p:spPr>
        <p:txBody>
          <a:bodyPr wrap="square" rtlCol="0">
            <a:spAutoFit/>
          </a:bodyPr>
          <a:lstStyle/>
          <a:p>
            <a:pPr algn="ctr"/>
            <a:r>
              <a:rPr lang="pt-BR" dirty="0"/>
              <a:t>Motoristas</a:t>
            </a:r>
          </a:p>
        </p:txBody>
      </p:sp>
      <p:sp>
        <p:nvSpPr>
          <p:cNvPr id="21" name="CaixaDeTexto 20">
            <a:extLst>
              <a:ext uri="{FF2B5EF4-FFF2-40B4-BE49-F238E27FC236}">
                <a16:creationId xmlns:a16="http://schemas.microsoft.com/office/drawing/2014/main" id="{999903D0-D6D8-4578-BA3D-8C689F92F24E}"/>
              </a:ext>
            </a:extLst>
          </p:cNvPr>
          <p:cNvSpPr txBox="1"/>
          <p:nvPr/>
        </p:nvSpPr>
        <p:spPr>
          <a:xfrm>
            <a:off x="7645039" y="4994148"/>
            <a:ext cx="1593965" cy="923330"/>
          </a:xfrm>
          <a:prstGeom prst="rect">
            <a:avLst/>
          </a:prstGeom>
          <a:noFill/>
        </p:spPr>
        <p:txBody>
          <a:bodyPr wrap="square" rtlCol="0">
            <a:spAutoFit/>
          </a:bodyPr>
          <a:lstStyle/>
          <a:p>
            <a:pPr algn="ctr"/>
            <a:r>
              <a:rPr lang="pt-BR" dirty="0"/>
              <a:t>Colaboradores Empresas Terceirizadas</a:t>
            </a:r>
          </a:p>
        </p:txBody>
      </p:sp>
      <p:sp>
        <p:nvSpPr>
          <p:cNvPr id="22" name="CaixaDeTexto 21">
            <a:extLst>
              <a:ext uri="{FF2B5EF4-FFF2-40B4-BE49-F238E27FC236}">
                <a16:creationId xmlns:a16="http://schemas.microsoft.com/office/drawing/2014/main" id="{DC86691B-8E73-47C4-875C-D6E1C46B90BC}"/>
              </a:ext>
            </a:extLst>
          </p:cNvPr>
          <p:cNvSpPr txBox="1"/>
          <p:nvPr/>
        </p:nvSpPr>
        <p:spPr>
          <a:xfrm>
            <a:off x="9492325" y="4994148"/>
            <a:ext cx="1593965" cy="369332"/>
          </a:xfrm>
          <a:prstGeom prst="rect">
            <a:avLst/>
          </a:prstGeom>
          <a:noFill/>
        </p:spPr>
        <p:txBody>
          <a:bodyPr wrap="square" rtlCol="0">
            <a:spAutoFit/>
          </a:bodyPr>
          <a:lstStyle/>
          <a:p>
            <a:pPr algn="ctr"/>
            <a:r>
              <a:rPr lang="pt-BR" dirty="0"/>
              <a:t>Visitantes</a:t>
            </a:r>
          </a:p>
        </p:txBody>
      </p:sp>
    </p:spTree>
    <p:extLst>
      <p:ext uri="{BB962C8B-B14F-4D97-AF65-F5344CB8AC3E}">
        <p14:creationId xmlns:p14="http://schemas.microsoft.com/office/powerpoint/2010/main" val="33201893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4837820" y="2518260"/>
            <a:ext cx="7613847" cy="4765231"/>
          </a:xfrm>
          <a:prstGeom prst="rect">
            <a:avLst/>
          </a:prstGeom>
        </p:spPr>
      </p:pic>
      <p:sp>
        <p:nvSpPr>
          <p:cNvPr id="2" name="Título 1"/>
          <p:cNvSpPr>
            <a:spLocks noGrp="1"/>
          </p:cNvSpPr>
          <p:nvPr>
            <p:ph type="ctrTitle"/>
          </p:nvPr>
        </p:nvSpPr>
        <p:spPr>
          <a:xfrm>
            <a:off x="7758546" y="156481"/>
            <a:ext cx="4306076" cy="478046"/>
          </a:xfrm>
        </p:spPr>
        <p:txBody>
          <a:bodyPr>
            <a:normAutofit fontScale="90000"/>
          </a:bodyPr>
          <a:lstStyle/>
          <a:p>
            <a:pPr algn="l"/>
            <a:r>
              <a:rPr lang="pt-BR" sz="2400" dirty="0">
                <a:latin typeface="Myriad Pro Black" panose="020B0803030403020204" pitchFamily="34" charset="0"/>
              </a:rPr>
              <a:t>EQUIPAMENTOS DE SEGURANÇA</a:t>
            </a:r>
          </a:p>
        </p:txBody>
      </p:sp>
      <p:sp>
        <p:nvSpPr>
          <p:cNvPr id="3" name="Subtítulo 2"/>
          <p:cNvSpPr>
            <a:spLocks noGrp="1"/>
          </p:cNvSpPr>
          <p:nvPr>
            <p:ph type="subTitle" idx="1"/>
          </p:nvPr>
        </p:nvSpPr>
        <p:spPr>
          <a:xfrm>
            <a:off x="1278339" y="873329"/>
            <a:ext cx="9871881" cy="2643663"/>
          </a:xfrm>
        </p:spPr>
        <p:txBody>
          <a:bodyPr>
            <a:noAutofit/>
          </a:bodyPr>
          <a:lstStyle/>
          <a:p>
            <a:pPr marL="285750" indent="-285750" algn="just">
              <a:buFont typeface="Arial" panose="020B0604020202020204" pitchFamily="34" charset="0"/>
              <a:buChar char="•"/>
            </a:pPr>
            <a:r>
              <a:rPr lang="pt-BR" sz="1800" b="1" dirty="0">
                <a:latin typeface="Myriad Pro Light" panose="020B0403030403020204" pitchFamily="34" charset="0"/>
              </a:rPr>
              <a:t>MONITORAMENTO</a:t>
            </a: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527" y="-364205"/>
            <a:ext cx="6190115" cy="3874168"/>
          </a:xfrm>
          <a:prstGeom prst="rect">
            <a:avLst/>
          </a:prstGeom>
        </p:spPr>
      </p:pic>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293" y="5616075"/>
            <a:ext cx="1242766" cy="1052208"/>
          </a:xfrm>
          <a:prstGeom prst="rect">
            <a:avLst/>
          </a:prstGeom>
        </p:spPr>
      </p:pic>
      <p:pic>
        <p:nvPicPr>
          <p:cNvPr id="8" name="Imagem 7">
            <a:extLst>
              <a:ext uri="{FF2B5EF4-FFF2-40B4-BE49-F238E27FC236}">
                <a16:creationId xmlns:a16="http://schemas.microsoft.com/office/drawing/2014/main" id="{BF5ECC75-1B90-40CD-A3FD-ECC4BE2B6E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48721" y="2518260"/>
            <a:ext cx="1800000" cy="1800000"/>
          </a:xfrm>
          <a:prstGeom prst="rect">
            <a:avLst/>
          </a:prstGeom>
        </p:spPr>
      </p:pic>
      <p:pic>
        <p:nvPicPr>
          <p:cNvPr id="10" name="Imagem 9">
            <a:extLst>
              <a:ext uri="{FF2B5EF4-FFF2-40B4-BE49-F238E27FC236}">
                <a16:creationId xmlns:a16="http://schemas.microsoft.com/office/drawing/2014/main" id="{0AE9B7D3-AAAC-4948-A276-49C27DE178F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4963"/>
          <a:stretch/>
        </p:blipFill>
        <p:spPr>
          <a:xfrm>
            <a:off x="4706848" y="2698260"/>
            <a:ext cx="2214123" cy="1440000"/>
          </a:xfrm>
          <a:prstGeom prst="rect">
            <a:avLst/>
          </a:prstGeom>
        </p:spPr>
      </p:pic>
      <p:pic>
        <p:nvPicPr>
          <p:cNvPr id="12" name="Imagem 11">
            <a:extLst>
              <a:ext uri="{FF2B5EF4-FFF2-40B4-BE49-F238E27FC236}">
                <a16:creationId xmlns:a16="http://schemas.microsoft.com/office/drawing/2014/main" id="{4DDD4302-21AA-4FF9-B3CB-F1AC0C6B70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98310" y="2533837"/>
            <a:ext cx="2676580" cy="1800000"/>
          </a:xfrm>
          <a:prstGeom prst="rect">
            <a:avLst/>
          </a:prstGeom>
        </p:spPr>
      </p:pic>
    </p:spTree>
    <p:extLst>
      <p:ext uri="{BB962C8B-B14F-4D97-AF65-F5344CB8AC3E}">
        <p14:creationId xmlns:p14="http://schemas.microsoft.com/office/powerpoint/2010/main" val="42202282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4762981" y="2518260"/>
            <a:ext cx="7613847" cy="4765231"/>
          </a:xfrm>
          <a:prstGeom prst="rect">
            <a:avLst/>
          </a:prstGeom>
        </p:spPr>
      </p:pic>
      <p:sp>
        <p:nvSpPr>
          <p:cNvPr id="2" name="Título 1"/>
          <p:cNvSpPr>
            <a:spLocks noGrp="1"/>
          </p:cNvSpPr>
          <p:nvPr>
            <p:ph type="ctrTitle"/>
          </p:nvPr>
        </p:nvSpPr>
        <p:spPr>
          <a:xfrm>
            <a:off x="7758546" y="156481"/>
            <a:ext cx="4306076" cy="478046"/>
          </a:xfrm>
        </p:spPr>
        <p:txBody>
          <a:bodyPr>
            <a:normAutofit fontScale="90000"/>
          </a:bodyPr>
          <a:lstStyle/>
          <a:p>
            <a:pPr algn="l"/>
            <a:r>
              <a:rPr lang="pt-BR" sz="2400" dirty="0">
                <a:latin typeface="Myriad Pro Black" panose="020B0803030403020204" pitchFamily="34" charset="0"/>
              </a:rPr>
              <a:t>EQUIPAMENTOS DE SEGURANÇA</a:t>
            </a:r>
          </a:p>
        </p:txBody>
      </p:sp>
      <p:sp>
        <p:nvSpPr>
          <p:cNvPr id="3" name="Subtítulo 2"/>
          <p:cNvSpPr>
            <a:spLocks noGrp="1"/>
          </p:cNvSpPr>
          <p:nvPr>
            <p:ph type="subTitle" idx="1"/>
          </p:nvPr>
        </p:nvSpPr>
        <p:spPr>
          <a:xfrm>
            <a:off x="1278339" y="873329"/>
            <a:ext cx="9871881" cy="1644931"/>
          </a:xfrm>
        </p:spPr>
        <p:txBody>
          <a:bodyPr>
            <a:noAutofit/>
          </a:bodyPr>
          <a:lstStyle/>
          <a:p>
            <a:pPr marL="285750" indent="-285750" algn="just">
              <a:buFont typeface="Arial" panose="020B0604020202020204" pitchFamily="34" charset="0"/>
              <a:buChar char="•"/>
            </a:pPr>
            <a:r>
              <a:rPr lang="pt-BR" sz="1800" b="1" dirty="0">
                <a:latin typeface="Myriad Pro Light" panose="020B0403030403020204" pitchFamily="34" charset="0"/>
              </a:rPr>
              <a:t>ILUMINAÇÃO</a:t>
            </a: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527" y="-364205"/>
            <a:ext cx="6190115" cy="3874168"/>
          </a:xfrm>
          <a:prstGeom prst="rect">
            <a:avLst/>
          </a:prstGeom>
        </p:spPr>
      </p:pic>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293" y="5616075"/>
            <a:ext cx="1242766" cy="1052208"/>
          </a:xfrm>
          <a:prstGeom prst="rect">
            <a:avLst/>
          </a:prstGeom>
        </p:spPr>
      </p:pic>
      <p:pic>
        <p:nvPicPr>
          <p:cNvPr id="10" name="Imagem 9">
            <a:extLst>
              <a:ext uri="{FF2B5EF4-FFF2-40B4-BE49-F238E27FC236}">
                <a16:creationId xmlns:a16="http://schemas.microsoft.com/office/drawing/2014/main" id="{FFFB115F-D19C-4AAD-966C-2C71FFB5DD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4982" y="2040406"/>
            <a:ext cx="4311763" cy="2834640"/>
          </a:xfrm>
          <a:prstGeom prst="rect">
            <a:avLst/>
          </a:prstGeom>
        </p:spPr>
      </p:pic>
      <p:pic>
        <p:nvPicPr>
          <p:cNvPr id="8" name="Imagem 7">
            <a:extLst>
              <a:ext uri="{FF2B5EF4-FFF2-40B4-BE49-F238E27FC236}">
                <a16:creationId xmlns:a16="http://schemas.microsoft.com/office/drawing/2014/main" id="{6EFB0E4E-6A32-4C97-8701-1080CDA4537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012696" y="2036393"/>
            <a:ext cx="4311763" cy="2834640"/>
          </a:xfrm>
          <a:prstGeom prst="rect">
            <a:avLst/>
          </a:prstGeom>
        </p:spPr>
      </p:pic>
      <p:sp>
        <p:nvSpPr>
          <p:cNvPr id="11" name="CaixaDeTexto 10">
            <a:extLst>
              <a:ext uri="{FF2B5EF4-FFF2-40B4-BE49-F238E27FC236}">
                <a16:creationId xmlns:a16="http://schemas.microsoft.com/office/drawing/2014/main" id="{97E713C3-3CBB-407C-B04F-9D503F4A9E7F}"/>
              </a:ext>
            </a:extLst>
          </p:cNvPr>
          <p:cNvSpPr txBox="1"/>
          <p:nvPr/>
        </p:nvSpPr>
        <p:spPr>
          <a:xfrm>
            <a:off x="5516880" y="4970228"/>
            <a:ext cx="1756961" cy="369332"/>
          </a:xfrm>
          <a:prstGeom prst="rect">
            <a:avLst/>
          </a:prstGeom>
          <a:noFill/>
        </p:spPr>
        <p:txBody>
          <a:bodyPr wrap="square" rtlCol="0">
            <a:spAutoFit/>
          </a:bodyPr>
          <a:lstStyle/>
          <a:p>
            <a:pPr algn="ctr"/>
            <a:r>
              <a:rPr lang="pt-BR" dirty="0"/>
              <a:t>Fotos Ilustrativas</a:t>
            </a:r>
          </a:p>
        </p:txBody>
      </p:sp>
    </p:spTree>
    <p:extLst>
      <p:ext uri="{BB962C8B-B14F-4D97-AF65-F5344CB8AC3E}">
        <p14:creationId xmlns:p14="http://schemas.microsoft.com/office/powerpoint/2010/main" val="16490651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4837820" y="2518260"/>
            <a:ext cx="7613847" cy="4765231"/>
          </a:xfrm>
          <a:prstGeom prst="rect">
            <a:avLst/>
          </a:prstGeom>
        </p:spPr>
      </p:pic>
      <p:sp>
        <p:nvSpPr>
          <p:cNvPr id="2" name="Título 1"/>
          <p:cNvSpPr>
            <a:spLocks noGrp="1"/>
          </p:cNvSpPr>
          <p:nvPr>
            <p:ph type="ctrTitle"/>
          </p:nvPr>
        </p:nvSpPr>
        <p:spPr>
          <a:xfrm>
            <a:off x="7758546" y="156481"/>
            <a:ext cx="4306076" cy="478046"/>
          </a:xfrm>
        </p:spPr>
        <p:txBody>
          <a:bodyPr>
            <a:normAutofit fontScale="90000"/>
          </a:bodyPr>
          <a:lstStyle/>
          <a:p>
            <a:pPr algn="l"/>
            <a:r>
              <a:rPr lang="pt-BR" sz="2400" dirty="0">
                <a:latin typeface="Myriad Pro Black" panose="020B0803030403020204" pitchFamily="34" charset="0"/>
              </a:rPr>
              <a:t>EQUIPAMENTOS DE SEGURANÇA</a:t>
            </a:r>
          </a:p>
        </p:txBody>
      </p:sp>
      <p:sp>
        <p:nvSpPr>
          <p:cNvPr id="3" name="Subtítulo 2"/>
          <p:cNvSpPr>
            <a:spLocks noGrp="1"/>
          </p:cNvSpPr>
          <p:nvPr>
            <p:ph type="subTitle" idx="1"/>
          </p:nvPr>
        </p:nvSpPr>
        <p:spPr>
          <a:xfrm>
            <a:off x="1278339" y="873329"/>
            <a:ext cx="9871881" cy="1644931"/>
          </a:xfrm>
        </p:spPr>
        <p:txBody>
          <a:bodyPr>
            <a:noAutofit/>
          </a:bodyPr>
          <a:lstStyle/>
          <a:p>
            <a:pPr marL="285750" indent="-285750" algn="just">
              <a:buFont typeface="Arial" panose="020B0604020202020204" pitchFamily="34" charset="0"/>
              <a:buChar char="•"/>
            </a:pPr>
            <a:r>
              <a:rPr lang="pt-BR" sz="1800" b="1" dirty="0">
                <a:latin typeface="Myriad Pro Light" panose="020B0403030403020204" pitchFamily="34" charset="0"/>
              </a:rPr>
              <a:t>COMUNICAÇÃO</a:t>
            </a:r>
            <a:endParaRPr lang="pt-BR" sz="1800" dirty="0">
              <a:latin typeface="Myriad Pro Light" panose="020B0403030403020204" pitchFamily="34" charset="0"/>
            </a:endParaRP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527" y="-364205"/>
            <a:ext cx="6190115" cy="3874168"/>
          </a:xfrm>
          <a:prstGeom prst="rect">
            <a:avLst/>
          </a:prstGeom>
        </p:spPr>
      </p:pic>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293" y="5616075"/>
            <a:ext cx="1242766" cy="1052208"/>
          </a:xfrm>
          <a:prstGeom prst="rect">
            <a:avLst/>
          </a:prstGeom>
        </p:spPr>
      </p:pic>
      <p:pic>
        <p:nvPicPr>
          <p:cNvPr id="8" name="Imagem 7">
            <a:extLst>
              <a:ext uri="{FF2B5EF4-FFF2-40B4-BE49-F238E27FC236}">
                <a16:creationId xmlns:a16="http://schemas.microsoft.com/office/drawing/2014/main" id="{EC849B71-3F5E-4D94-8B45-68D6370B3D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08375" y="2429963"/>
            <a:ext cx="2378000" cy="2160000"/>
          </a:xfrm>
          <a:prstGeom prst="rect">
            <a:avLst/>
          </a:prstGeom>
        </p:spPr>
      </p:pic>
      <p:pic>
        <p:nvPicPr>
          <p:cNvPr id="14" name="Imagem 13">
            <a:extLst>
              <a:ext uri="{FF2B5EF4-FFF2-40B4-BE49-F238E27FC236}">
                <a16:creationId xmlns:a16="http://schemas.microsoft.com/office/drawing/2014/main" id="{7EB360BD-E962-4FC7-9EF4-D6309EC2565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927448" y="2429963"/>
            <a:ext cx="852727" cy="2160000"/>
          </a:xfrm>
          <a:prstGeom prst="rect">
            <a:avLst/>
          </a:prstGeom>
        </p:spPr>
      </p:pic>
      <p:pic>
        <p:nvPicPr>
          <p:cNvPr id="16" name="Imagem 15">
            <a:extLst>
              <a:ext uri="{FF2B5EF4-FFF2-40B4-BE49-F238E27FC236}">
                <a16:creationId xmlns:a16="http://schemas.microsoft.com/office/drawing/2014/main" id="{B5A298F1-3EC7-4156-A057-13B085550B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22505" y="2429963"/>
            <a:ext cx="2408922" cy="2160000"/>
          </a:xfrm>
          <a:prstGeom prst="rect">
            <a:avLst/>
          </a:prstGeom>
        </p:spPr>
      </p:pic>
      <p:grpSp>
        <p:nvGrpSpPr>
          <p:cNvPr id="19" name="Agrupar 18">
            <a:extLst>
              <a:ext uri="{FF2B5EF4-FFF2-40B4-BE49-F238E27FC236}">
                <a16:creationId xmlns:a16="http://schemas.microsoft.com/office/drawing/2014/main" id="{FD687B13-FA58-48AE-A781-4ECE193C54A9}"/>
              </a:ext>
            </a:extLst>
          </p:cNvPr>
          <p:cNvGrpSpPr>
            <a:grpSpLocks noChangeAspect="1"/>
          </p:cNvGrpSpPr>
          <p:nvPr/>
        </p:nvGrpSpPr>
        <p:grpSpPr>
          <a:xfrm>
            <a:off x="6017418" y="2429963"/>
            <a:ext cx="2278847" cy="2160000"/>
            <a:chOff x="5846114" y="2923073"/>
            <a:chExt cx="2833200" cy="2833200"/>
          </a:xfrm>
        </p:grpSpPr>
        <p:pic>
          <p:nvPicPr>
            <p:cNvPr id="12" name="Imagem 11">
              <a:extLst>
                <a:ext uri="{FF2B5EF4-FFF2-40B4-BE49-F238E27FC236}">
                  <a16:creationId xmlns:a16="http://schemas.microsoft.com/office/drawing/2014/main" id="{9D50FC9A-8595-4BB5-8E16-096304CB416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46114" y="2923073"/>
              <a:ext cx="2833200" cy="2833200"/>
            </a:xfrm>
            <a:prstGeom prst="rect">
              <a:avLst/>
            </a:prstGeom>
          </p:spPr>
        </p:pic>
        <p:sp>
          <p:nvSpPr>
            <p:cNvPr id="18" name="Retângulo 17">
              <a:extLst>
                <a:ext uri="{FF2B5EF4-FFF2-40B4-BE49-F238E27FC236}">
                  <a16:creationId xmlns:a16="http://schemas.microsoft.com/office/drawing/2014/main" id="{E5AF45F3-ED95-436D-808A-054DC3CF1318}"/>
                </a:ext>
              </a:extLst>
            </p:cNvPr>
            <p:cNvSpPr/>
            <p:nvPr/>
          </p:nvSpPr>
          <p:spPr>
            <a:xfrm>
              <a:off x="7853680" y="2923073"/>
              <a:ext cx="741680" cy="2366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Tree>
    <p:extLst>
      <p:ext uri="{BB962C8B-B14F-4D97-AF65-F5344CB8AC3E}">
        <p14:creationId xmlns:p14="http://schemas.microsoft.com/office/powerpoint/2010/main" val="23562873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527" y="-364205"/>
            <a:ext cx="6190115" cy="3874168"/>
          </a:xfrm>
          <a:prstGeom prst="rect">
            <a:avLst/>
          </a:prstGeom>
        </p:spPr>
      </p:pic>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4827660" y="2585625"/>
            <a:ext cx="7613847" cy="4765231"/>
          </a:xfrm>
          <a:prstGeom prst="rect">
            <a:avLst/>
          </a:prstGeom>
        </p:spPr>
      </p:pic>
      <p:sp>
        <p:nvSpPr>
          <p:cNvPr id="2" name="Título 1"/>
          <p:cNvSpPr>
            <a:spLocks noGrp="1"/>
          </p:cNvSpPr>
          <p:nvPr>
            <p:ph type="ctrTitle"/>
          </p:nvPr>
        </p:nvSpPr>
        <p:spPr>
          <a:xfrm>
            <a:off x="7758546" y="156481"/>
            <a:ext cx="4306076" cy="478046"/>
          </a:xfrm>
        </p:spPr>
        <p:txBody>
          <a:bodyPr>
            <a:normAutofit/>
          </a:bodyPr>
          <a:lstStyle/>
          <a:p>
            <a:pPr algn="l"/>
            <a:r>
              <a:rPr lang="pt-BR" sz="2400" dirty="0">
                <a:latin typeface="Myriad Pro Black" panose="020B0803030403020204" pitchFamily="34" charset="0"/>
              </a:rPr>
              <a:t>NÍVEIS DE SEGURANÇA</a:t>
            </a:r>
          </a:p>
        </p:txBody>
      </p:sp>
      <p:sp>
        <p:nvSpPr>
          <p:cNvPr id="3" name="Subtítulo 2"/>
          <p:cNvSpPr>
            <a:spLocks noGrp="1"/>
          </p:cNvSpPr>
          <p:nvPr>
            <p:ph type="subTitle" idx="1"/>
          </p:nvPr>
        </p:nvSpPr>
        <p:spPr>
          <a:xfrm>
            <a:off x="1278339" y="873329"/>
            <a:ext cx="9871881" cy="1016431"/>
          </a:xfrm>
        </p:spPr>
        <p:txBody>
          <a:bodyPr>
            <a:noAutofit/>
          </a:bodyPr>
          <a:lstStyle/>
          <a:p>
            <a:pPr marL="285750" indent="-285750" algn="just">
              <a:buFont typeface="Arial" panose="020B0604020202020204" pitchFamily="34" charset="0"/>
              <a:buChar char="•"/>
            </a:pPr>
            <a:r>
              <a:rPr lang="pt-BR" sz="1800" b="1" dirty="0">
                <a:latin typeface="Myriad Pro Light" panose="020B0403030403020204" pitchFamily="34" charset="0"/>
              </a:rPr>
              <a:t>NÍVEL 1</a:t>
            </a:r>
          </a:p>
          <a:p>
            <a:pPr marL="554038" indent="-285750" algn="just">
              <a:buFontTx/>
              <a:buChar char="-"/>
            </a:pPr>
            <a:r>
              <a:rPr lang="pt-BR" sz="1800" dirty="0">
                <a:latin typeface="Myriad Pro Light" panose="020B0403030403020204" pitchFamily="34" charset="0"/>
              </a:rPr>
              <a:t>Significa o nível para o qual medidas mínimas adequadas de proteção deverão ser mantidas durante todo o tempo. É o nível de segurança considerado normal.</a:t>
            </a:r>
          </a:p>
        </p:txBody>
      </p:sp>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293" y="5616075"/>
            <a:ext cx="1242766" cy="1052208"/>
          </a:xfrm>
          <a:prstGeom prst="rect">
            <a:avLst/>
          </a:prstGeom>
        </p:spPr>
      </p:pic>
      <p:pic>
        <p:nvPicPr>
          <p:cNvPr id="11" name="Imagem 10">
            <a:extLst>
              <a:ext uri="{FF2B5EF4-FFF2-40B4-BE49-F238E27FC236}">
                <a16:creationId xmlns:a16="http://schemas.microsoft.com/office/drawing/2014/main" id="{02B9CE63-D4E3-4360-8A60-1E05BA064ABB}"/>
              </a:ext>
            </a:extLst>
          </p:cNvPr>
          <p:cNvPicPr>
            <a:picLocks noChangeAspect="1"/>
          </p:cNvPicPr>
          <p:nvPr/>
        </p:nvPicPr>
        <p:blipFill>
          <a:blip r:embed="rId4"/>
          <a:stretch>
            <a:fillRect/>
          </a:stretch>
        </p:blipFill>
        <p:spPr>
          <a:xfrm>
            <a:off x="1110890" y="3121629"/>
            <a:ext cx="3225064" cy="1121761"/>
          </a:xfrm>
          <a:prstGeom prst="rect">
            <a:avLst/>
          </a:prstGeom>
        </p:spPr>
      </p:pic>
      <p:pic>
        <p:nvPicPr>
          <p:cNvPr id="12" name="Imagem 11">
            <a:extLst>
              <a:ext uri="{FF2B5EF4-FFF2-40B4-BE49-F238E27FC236}">
                <a16:creationId xmlns:a16="http://schemas.microsoft.com/office/drawing/2014/main" id="{42755DA3-BEC3-4614-A71F-6100F6B80806}"/>
              </a:ext>
            </a:extLst>
          </p:cNvPr>
          <p:cNvPicPr>
            <a:picLocks noChangeAspect="1"/>
          </p:cNvPicPr>
          <p:nvPr/>
        </p:nvPicPr>
        <p:blipFill>
          <a:blip r:embed="rId5"/>
          <a:stretch>
            <a:fillRect/>
          </a:stretch>
        </p:blipFill>
        <p:spPr>
          <a:xfrm>
            <a:off x="4451740" y="2372282"/>
            <a:ext cx="6122540" cy="2752966"/>
          </a:xfrm>
          <a:prstGeom prst="rect">
            <a:avLst/>
          </a:prstGeom>
        </p:spPr>
      </p:pic>
      <p:sp>
        <p:nvSpPr>
          <p:cNvPr id="13" name="CaixaDeTexto 12">
            <a:extLst>
              <a:ext uri="{FF2B5EF4-FFF2-40B4-BE49-F238E27FC236}">
                <a16:creationId xmlns:a16="http://schemas.microsoft.com/office/drawing/2014/main" id="{86098351-4678-47AD-BF6B-D7AED31A9A7A}"/>
              </a:ext>
            </a:extLst>
          </p:cNvPr>
          <p:cNvSpPr txBox="1"/>
          <p:nvPr/>
        </p:nvSpPr>
        <p:spPr>
          <a:xfrm>
            <a:off x="6431281" y="4910102"/>
            <a:ext cx="2122770" cy="923330"/>
          </a:xfrm>
          <a:prstGeom prst="rect">
            <a:avLst/>
          </a:prstGeom>
          <a:noFill/>
        </p:spPr>
        <p:txBody>
          <a:bodyPr wrap="square" rtlCol="0">
            <a:spAutoFit/>
          </a:bodyPr>
          <a:lstStyle/>
          <a:p>
            <a:pPr algn="ctr"/>
            <a:r>
              <a:rPr lang="pt-BR" dirty="0"/>
              <a:t>Efetivo necessário para o Nível 1 de Proteção</a:t>
            </a:r>
          </a:p>
        </p:txBody>
      </p:sp>
    </p:spTree>
    <p:extLst>
      <p:ext uri="{BB962C8B-B14F-4D97-AF65-F5344CB8AC3E}">
        <p14:creationId xmlns:p14="http://schemas.microsoft.com/office/powerpoint/2010/main" val="41646361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527" y="-364205"/>
            <a:ext cx="6190115" cy="3874168"/>
          </a:xfrm>
          <a:prstGeom prst="rect">
            <a:avLst/>
          </a:prstGeom>
        </p:spPr>
      </p:pic>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4827660" y="2585625"/>
            <a:ext cx="7613847" cy="4765231"/>
          </a:xfrm>
          <a:prstGeom prst="rect">
            <a:avLst/>
          </a:prstGeom>
        </p:spPr>
      </p:pic>
      <p:sp>
        <p:nvSpPr>
          <p:cNvPr id="2" name="Título 1"/>
          <p:cNvSpPr>
            <a:spLocks noGrp="1"/>
          </p:cNvSpPr>
          <p:nvPr>
            <p:ph type="ctrTitle"/>
          </p:nvPr>
        </p:nvSpPr>
        <p:spPr>
          <a:xfrm>
            <a:off x="7758546" y="156481"/>
            <a:ext cx="4306076" cy="478046"/>
          </a:xfrm>
        </p:spPr>
        <p:txBody>
          <a:bodyPr>
            <a:normAutofit/>
          </a:bodyPr>
          <a:lstStyle/>
          <a:p>
            <a:pPr algn="l"/>
            <a:r>
              <a:rPr lang="pt-BR" sz="2400" dirty="0">
                <a:latin typeface="Myriad Pro Black" panose="020B0803030403020204" pitchFamily="34" charset="0"/>
              </a:rPr>
              <a:t>NÍVEIS DE SEGURANÇA</a:t>
            </a:r>
          </a:p>
        </p:txBody>
      </p:sp>
      <p:sp>
        <p:nvSpPr>
          <p:cNvPr id="3" name="Subtítulo 2"/>
          <p:cNvSpPr>
            <a:spLocks noGrp="1"/>
          </p:cNvSpPr>
          <p:nvPr>
            <p:ph type="subTitle" idx="1"/>
          </p:nvPr>
        </p:nvSpPr>
        <p:spPr>
          <a:xfrm>
            <a:off x="1278339" y="873329"/>
            <a:ext cx="9871881" cy="1498953"/>
          </a:xfrm>
        </p:spPr>
        <p:txBody>
          <a:bodyPr>
            <a:noAutofit/>
          </a:bodyPr>
          <a:lstStyle/>
          <a:p>
            <a:pPr marL="285750" indent="-285750" algn="just">
              <a:buFont typeface="Arial" panose="020B0604020202020204" pitchFamily="34" charset="0"/>
              <a:buChar char="•"/>
            </a:pPr>
            <a:r>
              <a:rPr lang="pt-BR" sz="1800" b="1" dirty="0">
                <a:latin typeface="Myriad Pro Light" panose="020B0403030403020204" pitchFamily="34" charset="0"/>
              </a:rPr>
              <a:t>NÍVEL 2</a:t>
            </a:r>
          </a:p>
          <a:p>
            <a:pPr marL="554038" indent="-285750" algn="just">
              <a:buFontTx/>
              <a:buChar char="-"/>
            </a:pPr>
            <a:r>
              <a:rPr lang="pt-BR" sz="1800" dirty="0">
                <a:latin typeface="Myriad Pro Light" panose="020B0403030403020204" pitchFamily="34" charset="0"/>
              </a:rPr>
              <a:t>Significa o nível para o qual medidas adicionais (ao nível 1) adequadas de proteção deverão ser mantidas por um período determinado de tempo, como resultado de um risco mais elevado de um incidente de proteção. Compete ao Coordenador da CESPORTOS elevar para o nível 2 e fixar o período de vigência das medidas adicionais relativas ao nível 2 de proteção.</a:t>
            </a:r>
          </a:p>
        </p:txBody>
      </p:sp>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293" y="5616075"/>
            <a:ext cx="1242766" cy="1052208"/>
          </a:xfrm>
          <a:prstGeom prst="rect">
            <a:avLst/>
          </a:prstGeom>
        </p:spPr>
      </p:pic>
      <p:sp>
        <p:nvSpPr>
          <p:cNvPr id="13" name="CaixaDeTexto 12">
            <a:extLst>
              <a:ext uri="{FF2B5EF4-FFF2-40B4-BE49-F238E27FC236}">
                <a16:creationId xmlns:a16="http://schemas.microsoft.com/office/drawing/2014/main" id="{86098351-4678-47AD-BF6B-D7AED31A9A7A}"/>
              </a:ext>
            </a:extLst>
          </p:cNvPr>
          <p:cNvSpPr txBox="1"/>
          <p:nvPr/>
        </p:nvSpPr>
        <p:spPr>
          <a:xfrm>
            <a:off x="6888481" y="5062502"/>
            <a:ext cx="2122770" cy="923330"/>
          </a:xfrm>
          <a:prstGeom prst="rect">
            <a:avLst/>
          </a:prstGeom>
          <a:noFill/>
        </p:spPr>
        <p:txBody>
          <a:bodyPr wrap="square" rtlCol="0">
            <a:spAutoFit/>
          </a:bodyPr>
          <a:lstStyle/>
          <a:p>
            <a:pPr algn="ctr"/>
            <a:r>
              <a:rPr lang="pt-BR" dirty="0"/>
              <a:t>Efetivo necessário para o Nível 2 de Proteção</a:t>
            </a:r>
          </a:p>
        </p:txBody>
      </p:sp>
      <p:pic>
        <p:nvPicPr>
          <p:cNvPr id="7" name="Imagem 6">
            <a:extLst>
              <a:ext uri="{FF2B5EF4-FFF2-40B4-BE49-F238E27FC236}">
                <a16:creationId xmlns:a16="http://schemas.microsoft.com/office/drawing/2014/main" id="{B206CF5B-AC74-47FB-8E48-1F1CBEE24AF7}"/>
              </a:ext>
            </a:extLst>
          </p:cNvPr>
          <p:cNvPicPr>
            <a:picLocks noChangeAspect="1"/>
          </p:cNvPicPr>
          <p:nvPr/>
        </p:nvPicPr>
        <p:blipFill>
          <a:blip r:embed="rId4"/>
          <a:stretch>
            <a:fillRect/>
          </a:stretch>
        </p:blipFill>
        <p:spPr>
          <a:xfrm>
            <a:off x="89196" y="2915592"/>
            <a:ext cx="4889416" cy="1676545"/>
          </a:xfrm>
          <a:prstGeom prst="rect">
            <a:avLst/>
          </a:prstGeom>
        </p:spPr>
      </p:pic>
      <p:pic>
        <p:nvPicPr>
          <p:cNvPr id="8" name="Imagem 7">
            <a:extLst>
              <a:ext uri="{FF2B5EF4-FFF2-40B4-BE49-F238E27FC236}">
                <a16:creationId xmlns:a16="http://schemas.microsoft.com/office/drawing/2014/main" id="{CE039EC0-E8C6-451B-8436-82922C9E4FE5}"/>
              </a:ext>
            </a:extLst>
          </p:cNvPr>
          <p:cNvPicPr>
            <a:picLocks noChangeAspect="1"/>
          </p:cNvPicPr>
          <p:nvPr/>
        </p:nvPicPr>
        <p:blipFill>
          <a:blip r:embed="rId5"/>
          <a:stretch>
            <a:fillRect/>
          </a:stretch>
        </p:blipFill>
        <p:spPr>
          <a:xfrm>
            <a:off x="5046410" y="2515544"/>
            <a:ext cx="6122540" cy="2752966"/>
          </a:xfrm>
          <a:prstGeom prst="rect">
            <a:avLst/>
          </a:prstGeom>
        </p:spPr>
      </p:pic>
    </p:spTree>
    <p:extLst>
      <p:ext uri="{BB962C8B-B14F-4D97-AF65-F5344CB8AC3E}">
        <p14:creationId xmlns:p14="http://schemas.microsoft.com/office/powerpoint/2010/main" val="17078417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m 18">
            <a:extLst>
              <a:ext uri="{FF2B5EF4-FFF2-40B4-BE49-F238E27FC236}">
                <a16:creationId xmlns:a16="http://schemas.microsoft.com/office/drawing/2014/main" id="{6680C9B5-06DE-477D-B554-C6242B390DB5}"/>
              </a:ext>
            </a:extLst>
          </p:cNvPr>
          <p:cNvPicPr>
            <a:picLocks noChangeAspect="1"/>
          </p:cNvPicPr>
          <p:nvPr/>
        </p:nvPicPr>
        <p:blipFill>
          <a:blip r:embed="rId2"/>
          <a:stretch>
            <a:fillRect/>
          </a:stretch>
        </p:blipFill>
        <p:spPr>
          <a:xfrm>
            <a:off x="4902712" y="2976256"/>
            <a:ext cx="6122540" cy="2752966"/>
          </a:xfrm>
          <a:prstGeom prst="rect">
            <a:avLst/>
          </a:prstGeom>
        </p:spPr>
      </p:pic>
      <p:pic>
        <p:nvPicPr>
          <p:cNvPr id="4" name="Image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527" y="-364205"/>
            <a:ext cx="6190115" cy="3874168"/>
          </a:xfrm>
          <a:prstGeom prst="rect">
            <a:avLst/>
          </a:prstGeom>
        </p:spPr>
      </p:pic>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4827660" y="2585625"/>
            <a:ext cx="7613847" cy="4765231"/>
          </a:xfrm>
          <a:prstGeom prst="rect">
            <a:avLst/>
          </a:prstGeom>
        </p:spPr>
      </p:pic>
      <p:sp>
        <p:nvSpPr>
          <p:cNvPr id="2" name="Título 1"/>
          <p:cNvSpPr>
            <a:spLocks noGrp="1"/>
          </p:cNvSpPr>
          <p:nvPr>
            <p:ph type="ctrTitle"/>
          </p:nvPr>
        </p:nvSpPr>
        <p:spPr>
          <a:xfrm>
            <a:off x="7758546" y="156481"/>
            <a:ext cx="4306076" cy="478046"/>
          </a:xfrm>
        </p:spPr>
        <p:txBody>
          <a:bodyPr>
            <a:normAutofit/>
          </a:bodyPr>
          <a:lstStyle/>
          <a:p>
            <a:pPr algn="l"/>
            <a:r>
              <a:rPr lang="pt-BR" sz="2400" dirty="0">
                <a:latin typeface="Myriad Pro Black" panose="020B0803030403020204" pitchFamily="34" charset="0"/>
              </a:rPr>
              <a:t>NÍVEIS DE SEGURANÇA</a:t>
            </a:r>
          </a:p>
        </p:txBody>
      </p:sp>
      <p:sp>
        <p:nvSpPr>
          <p:cNvPr id="3" name="Subtítulo 2"/>
          <p:cNvSpPr>
            <a:spLocks noGrp="1"/>
          </p:cNvSpPr>
          <p:nvPr>
            <p:ph type="subTitle" idx="1"/>
          </p:nvPr>
        </p:nvSpPr>
        <p:spPr>
          <a:xfrm>
            <a:off x="1278339" y="873329"/>
            <a:ext cx="9871881" cy="1498953"/>
          </a:xfrm>
        </p:spPr>
        <p:txBody>
          <a:bodyPr>
            <a:noAutofit/>
          </a:bodyPr>
          <a:lstStyle/>
          <a:p>
            <a:pPr marL="285750" indent="-285750" algn="just">
              <a:buFont typeface="Arial" panose="020B0604020202020204" pitchFamily="34" charset="0"/>
              <a:buChar char="•"/>
            </a:pPr>
            <a:r>
              <a:rPr lang="pt-BR" sz="1800" b="1" dirty="0">
                <a:latin typeface="Myriad Pro Light" panose="020B0403030403020204" pitchFamily="34" charset="0"/>
              </a:rPr>
              <a:t>NÍVEL 3</a:t>
            </a:r>
          </a:p>
          <a:p>
            <a:pPr marL="554038" indent="-285750" algn="just">
              <a:buFontTx/>
              <a:buChar char="-"/>
            </a:pPr>
            <a:r>
              <a:rPr lang="pt-BR" sz="1800" dirty="0">
                <a:latin typeface="Myriad Pro Light" panose="020B0403030403020204" pitchFamily="34" charset="0"/>
              </a:rPr>
              <a:t>Significa o nível para o qual medidas adicionais (ao nível 2) “específicas” de proteção deverão ser mantidas por um período limitado de tempo, quando um incidente de proteção for provável ou iminente, embora não possa ser possível identificar o alvo específico. Compete ao GSI/PR (Gabinete de Segurança Institucional da Presidência da República) determinar a alteração para o nível 3 e fixar o período de vigência das medidas adicionais relativas ao nível 3 de proteção.</a:t>
            </a:r>
          </a:p>
        </p:txBody>
      </p:sp>
      <p:pic>
        <p:nvPicPr>
          <p:cNvPr id="6" name="Image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293" y="5616075"/>
            <a:ext cx="1242766" cy="1052208"/>
          </a:xfrm>
          <a:prstGeom prst="rect">
            <a:avLst/>
          </a:prstGeom>
        </p:spPr>
      </p:pic>
      <p:sp>
        <p:nvSpPr>
          <p:cNvPr id="13" name="CaixaDeTexto 12">
            <a:extLst>
              <a:ext uri="{FF2B5EF4-FFF2-40B4-BE49-F238E27FC236}">
                <a16:creationId xmlns:a16="http://schemas.microsoft.com/office/drawing/2014/main" id="{86098351-4678-47AD-BF6B-D7AED31A9A7A}"/>
              </a:ext>
            </a:extLst>
          </p:cNvPr>
          <p:cNvSpPr txBox="1"/>
          <p:nvPr/>
        </p:nvSpPr>
        <p:spPr>
          <a:xfrm>
            <a:off x="6888481" y="5448582"/>
            <a:ext cx="2122770" cy="923330"/>
          </a:xfrm>
          <a:prstGeom prst="rect">
            <a:avLst/>
          </a:prstGeom>
          <a:noFill/>
        </p:spPr>
        <p:txBody>
          <a:bodyPr wrap="square" rtlCol="0">
            <a:spAutoFit/>
          </a:bodyPr>
          <a:lstStyle/>
          <a:p>
            <a:pPr algn="ctr"/>
            <a:r>
              <a:rPr lang="pt-BR" dirty="0"/>
              <a:t>Efetivo necessário para o Nível 3 de Proteção</a:t>
            </a:r>
          </a:p>
        </p:txBody>
      </p:sp>
      <p:pic>
        <p:nvPicPr>
          <p:cNvPr id="9" name="Imagem 8">
            <a:extLst>
              <a:ext uri="{FF2B5EF4-FFF2-40B4-BE49-F238E27FC236}">
                <a16:creationId xmlns:a16="http://schemas.microsoft.com/office/drawing/2014/main" id="{06B0A37D-47CE-41C4-ADC8-4F47C1B8276F}"/>
              </a:ext>
            </a:extLst>
          </p:cNvPr>
          <p:cNvPicPr>
            <a:picLocks noChangeAspect="1"/>
          </p:cNvPicPr>
          <p:nvPr/>
        </p:nvPicPr>
        <p:blipFill>
          <a:blip r:embed="rId5"/>
          <a:stretch>
            <a:fillRect/>
          </a:stretch>
        </p:blipFill>
        <p:spPr>
          <a:xfrm>
            <a:off x="41885" y="3225290"/>
            <a:ext cx="4785775" cy="1707028"/>
          </a:xfrm>
          <a:prstGeom prst="rect">
            <a:avLst/>
          </a:prstGeom>
        </p:spPr>
      </p:pic>
    </p:spTree>
    <p:extLst>
      <p:ext uri="{BB962C8B-B14F-4D97-AF65-F5344CB8AC3E}">
        <p14:creationId xmlns:p14="http://schemas.microsoft.com/office/powerpoint/2010/main" val="36375672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527" y="-364205"/>
            <a:ext cx="6190115" cy="3874168"/>
          </a:xfrm>
          <a:prstGeom prst="rect">
            <a:avLst/>
          </a:prstGeom>
        </p:spPr>
      </p:pic>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4837820" y="2518260"/>
            <a:ext cx="7613847" cy="4765231"/>
          </a:xfrm>
          <a:prstGeom prst="rect">
            <a:avLst/>
          </a:prstGeom>
        </p:spPr>
      </p:pic>
      <p:sp>
        <p:nvSpPr>
          <p:cNvPr id="2" name="Título 1"/>
          <p:cNvSpPr>
            <a:spLocks noGrp="1"/>
          </p:cNvSpPr>
          <p:nvPr>
            <p:ph type="ctrTitle"/>
          </p:nvPr>
        </p:nvSpPr>
        <p:spPr>
          <a:xfrm>
            <a:off x="7315200" y="156481"/>
            <a:ext cx="4749422" cy="478046"/>
          </a:xfrm>
        </p:spPr>
        <p:txBody>
          <a:bodyPr>
            <a:normAutofit/>
          </a:bodyPr>
          <a:lstStyle/>
          <a:p>
            <a:pPr algn="l"/>
            <a:r>
              <a:rPr lang="pt-BR" sz="2400" dirty="0">
                <a:latin typeface="Myriad Pro Black" panose="020B0803030403020204" pitchFamily="34" charset="0"/>
              </a:rPr>
              <a:t>PROCEDIMENTOS DE PROTEÇÃO</a:t>
            </a:r>
          </a:p>
        </p:txBody>
      </p:sp>
      <p:sp>
        <p:nvSpPr>
          <p:cNvPr id="3" name="Subtítulo 2"/>
          <p:cNvSpPr>
            <a:spLocks noGrp="1"/>
          </p:cNvSpPr>
          <p:nvPr>
            <p:ph type="subTitle" idx="1"/>
          </p:nvPr>
        </p:nvSpPr>
        <p:spPr>
          <a:xfrm>
            <a:off x="1278339" y="873329"/>
            <a:ext cx="9871881" cy="5519099"/>
          </a:xfrm>
        </p:spPr>
        <p:txBody>
          <a:bodyPr>
            <a:noAutofit/>
          </a:bodyPr>
          <a:lstStyle/>
          <a:p>
            <a:pPr marL="285750" indent="-285750" algn="just">
              <a:buFont typeface="Arial" panose="020B0604020202020204" pitchFamily="34" charset="0"/>
              <a:buChar char="•"/>
            </a:pPr>
            <a:r>
              <a:rPr lang="pt-BR" sz="1800" b="1" dirty="0">
                <a:latin typeface="Myriad Pro Light" panose="020B0403030403020204" pitchFamily="34" charset="0"/>
              </a:rPr>
              <a:t>NORMAS DE ACESSO AO DATA CENTER</a:t>
            </a:r>
          </a:p>
          <a:p>
            <a:pPr marL="285750" indent="-285750" algn="just">
              <a:buFont typeface="Arial" panose="020B0604020202020204" pitchFamily="34" charset="0"/>
              <a:buChar char="•"/>
            </a:pPr>
            <a:r>
              <a:rPr lang="pt-BR" sz="1800" b="1" dirty="0">
                <a:latin typeface="Myriad Pro Light" panose="020B0403030403020204" pitchFamily="34" charset="0"/>
              </a:rPr>
              <a:t>PROCEDIMENTO PARA DETECÇÃO DE METAIS</a:t>
            </a:r>
          </a:p>
          <a:p>
            <a:pPr marL="285750" indent="-285750" algn="just">
              <a:buFont typeface="Arial" panose="020B0604020202020204" pitchFamily="34" charset="0"/>
              <a:buChar char="•"/>
            </a:pPr>
            <a:r>
              <a:rPr lang="pt-BR" sz="1800" b="1" dirty="0">
                <a:latin typeface="Myriad Pro Light" panose="020B0403030403020204" pitchFamily="34" charset="0"/>
              </a:rPr>
              <a:t>PROCEDIMENTOS DA CENTRAL DE MONITORAMENTO</a:t>
            </a:r>
          </a:p>
          <a:p>
            <a:pPr marL="554038" indent="-285750" algn="just">
              <a:buFontTx/>
              <a:buChar char="-"/>
            </a:pPr>
            <a:r>
              <a:rPr lang="pt-BR" sz="1600" b="1" dirty="0">
                <a:latin typeface="Myriad Pro Light" panose="020B0403030403020204" pitchFamily="34" charset="0"/>
              </a:rPr>
              <a:t>Porta</a:t>
            </a:r>
          </a:p>
          <a:p>
            <a:pPr marL="554038" indent="-285750" algn="just">
              <a:buFontTx/>
              <a:buChar char="-"/>
            </a:pPr>
            <a:r>
              <a:rPr lang="pt-BR" sz="1600" b="1" dirty="0">
                <a:latin typeface="Myriad Pro Light" panose="020B0403030403020204" pitchFamily="34" charset="0"/>
              </a:rPr>
              <a:t>Visitas Fora do Expediente</a:t>
            </a:r>
          </a:p>
          <a:p>
            <a:pPr marL="554038" indent="-285750" algn="just">
              <a:buFontTx/>
              <a:buChar char="-"/>
            </a:pPr>
            <a:r>
              <a:rPr lang="pt-BR" sz="1600" b="1" dirty="0">
                <a:latin typeface="Myriad Pro Light" panose="020B0403030403020204" pitchFamily="34" charset="0"/>
              </a:rPr>
              <a:t>Requisição de Chaves Reserva</a:t>
            </a:r>
          </a:p>
          <a:p>
            <a:pPr marL="554038" indent="-285750" algn="just">
              <a:buFontTx/>
              <a:buChar char="-"/>
            </a:pPr>
            <a:r>
              <a:rPr lang="pt-BR" sz="1600" b="1" dirty="0">
                <a:latin typeface="Myriad Pro Light" panose="020B0403030403020204" pitchFamily="34" charset="0"/>
              </a:rPr>
              <a:t>Limpeza</a:t>
            </a:r>
          </a:p>
          <a:p>
            <a:pPr marL="285750" indent="-285750" algn="just">
              <a:buFont typeface="Arial" panose="020B0604020202020204" pitchFamily="34" charset="0"/>
              <a:buChar char="•"/>
            </a:pPr>
            <a:r>
              <a:rPr lang="pt-BR" sz="1800" b="1" dirty="0">
                <a:latin typeface="Myriad Pro Light" panose="020B0403030403020204" pitchFamily="34" charset="0"/>
              </a:rPr>
              <a:t>PROCEDIMENTO PARA ATENTADO A BOMBA</a:t>
            </a:r>
          </a:p>
          <a:p>
            <a:pPr marL="285750" indent="-285750" algn="just">
              <a:buFont typeface="Arial" panose="020B0604020202020204" pitchFamily="34" charset="0"/>
              <a:buChar char="•"/>
            </a:pPr>
            <a:r>
              <a:rPr lang="pt-BR" sz="1800" b="1" dirty="0">
                <a:latin typeface="Myriad Pro Light" panose="020B0403030403020204" pitchFamily="34" charset="0"/>
              </a:rPr>
              <a:t>PROCEDIMENTO ESPECIFICO EM CASO DE AMEAÇA DE PROTEÇÃO (INTRUSÃO)</a:t>
            </a:r>
          </a:p>
          <a:p>
            <a:pPr marL="285750" indent="-285750" algn="just">
              <a:buFont typeface="Arial" panose="020B0604020202020204" pitchFamily="34" charset="0"/>
              <a:buChar char="•"/>
            </a:pPr>
            <a:r>
              <a:rPr lang="pt-BR" sz="1800" b="1" dirty="0">
                <a:latin typeface="Myriad Pro Light" panose="020B0403030403020204" pitchFamily="34" charset="0"/>
              </a:rPr>
              <a:t>PROCEDIMENTO PARA SEQUESTRO COM REFÉNS</a:t>
            </a:r>
          </a:p>
          <a:p>
            <a:pPr marL="285750" indent="-285750" algn="just">
              <a:buFont typeface="Arial" panose="020B0604020202020204" pitchFamily="34" charset="0"/>
              <a:buChar char="•"/>
            </a:pPr>
            <a:r>
              <a:rPr lang="pt-BR" sz="1800" b="1" dirty="0">
                <a:latin typeface="Myriad Pro Light" panose="020B0403030403020204" pitchFamily="34" charset="0"/>
              </a:rPr>
              <a:t>PROCEDIMENTO PARA MANIFESTAÇÕES PÚBLICAS</a:t>
            </a:r>
          </a:p>
          <a:p>
            <a:pPr marL="285750" indent="-285750" algn="just">
              <a:buFont typeface="Arial" panose="020B0604020202020204" pitchFamily="34" charset="0"/>
              <a:buChar char="•"/>
            </a:pPr>
            <a:r>
              <a:rPr lang="pt-BR" sz="1800" b="1" dirty="0">
                <a:latin typeface="Myriad Pro Light" panose="020B0403030403020204" pitchFamily="34" charset="0"/>
              </a:rPr>
              <a:t>PROCEDIMENTO PARA EXPLOSÃO E INCÊNDIO</a:t>
            </a:r>
          </a:p>
          <a:p>
            <a:pPr marL="285750" indent="-285750" algn="just">
              <a:buFont typeface="Arial" panose="020B0604020202020204" pitchFamily="34" charset="0"/>
              <a:buChar char="•"/>
            </a:pPr>
            <a:r>
              <a:rPr lang="pt-BR" sz="1800" b="1" dirty="0">
                <a:latin typeface="Myriad Pro Light" panose="020B0403030403020204" pitchFamily="34" charset="0"/>
              </a:rPr>
              <a:t>PROCEDIMENTO PARA SINAIS DE ALARME</a:t>
            </a:r>
          </a:p>
          <a:p>
            <a:pPr marL="285750" indent="-285750" algn="just">
              <a:buFont typeface="Arial" panose="020B0604020202020204" pitchFamily="34" charset="0"/>
              <a:buChar char="•"/>
            </a:pPr>
            <a:endParaRPr lang="pt-BR" sz="1800" b="1" dirty="0">
              <a:latin typeface="Myriad Pro Light" panose="020B0403030403020204" pitchFamily="34" charset="0"/>
            </a:endParaRPr>
          </a:p>
          <a:p>
            <a:pPr marL="285750" indent="-285750" algn="just">
              <a:buFont typeface="Arial" panose="020B0604020202020204" pitchFamily="34" charset="0"/>
              <a:buChar char="•"/>
            </a:pPr>
            <a:endParaRPr lang="pt-BR" sz="1800" b="1" dirty="0">
              <a:latin typeface="Myriad Pro Light" panose="020B0403030403020204" pitchFamily="34" charset="0"/>
            </a:endParaRPr>
          </a:p>
          <a:p>
            <a:pPr marL="285750" indent="-285750" algn="just">
              <a:buFont typeface="Arial" panose="020B0604020202020204" pitchFamily="34" charset="0"/>
              <a:buChar char="•"/>
            </a:pPr>
            <a:endParaRPr lang="pt-BR" sz="1800" b="1" dirty="0">
              <a:latin typeface="Myriad Pro Light" panose="020B0403030403020204" pitchFamily="34" charset="0"/>
            </a:endParaRPr>
          </a:p>
          <a:p>
            <a:pPr marL="285750" indent="-285750" algn="just">
              <a:buFont typeface="Arial" panose="020B0604020202020204" pitchFamily="34" charset="0"/>
              <a:buChar char="•"/>
            </a:pPr>
            <a:endParaRPr lang="pt-BR" sz="1800" b="1" dirty="0">
              <a:latin typeface="Myriad Pro Light" panose="020B0403030403020204" pitchFamily="34" charset="0"/>
            </a:endParaRPr>
          </a:p>
          <a:p>
            <a:pPr marL="285750" indent="-285750" algn="just">
              <a:buFont typeface="Arial" panose="020B0604020202020204" pitchFamily="34" charset="0"/>
              <a:buChar char="•"/>
            </a:pPr>
            <a:endParaRPr lang="pt-BR" sz="1800" b="1" dirty="0">
              <a:latin typeface="Myriad Pro Light" panose="020B0403030403020204" pitchFamily="34" charset="0"/>
            </a:endParaRPr>
          </a:p>
          <a:p>
            <a:pPr marL="554038" indent="-285750" algn="just">
              <a:buFontTx/>
              <a:buChar char="-"/>
            </a:pPr>
            <a:endParaRPr lang="pt-BR" sz="1600" b="1" dirty="0">
              <a:latin typeface="Myriad Pro Light" panose="020B0403030403020204" pitchFamily="34" charset="0"/>
            </a:endParaRPr>
          </a:p>
          <a:p>
            <a:pPr marL="554038" indent="-285750" algn="just">
              <a:buFontTx/>
              <a:buChar char="-"/>
            </a:pPr>
            <a:endParaRPr lang="pt-BR" sz="1600" b="1" dirty="0">
              <a:latin typeface="Myriad Pro Light" panose="020B0403030403020204" pitchFamily="34" charset="0"/>
            </a:endParaRPr>
          </a:p>
          <a:p>
            <a:pPr marL="554038" indent="-285750" algn="just">
              <a:buFontTx/>
              <a:buChar char="-"/>
            </a:pPr>
            <a:endParaRPr lang="pt-BR" sz="1600" b="1" dirty="0">
              <a:latin typeface="Myriad Pro Light" panose="020B0403030403020204" pitchFamily="34" charset="0"/>
            </a:endParaRPr>
          </a:p>
          <a:p>
            <a:pPr marL="285750" indent="-285750" algn="just">
              <a:buFont typeface="Arial" panose="020B0604020202020204" pitchFamily="34" charset="0"/>
              <a:buChar char="•"/>
            </a:pPr>
            <a:endParaRPr lang="pt-BR" sz="1800" b="1" dirty="0">
              <a:latin typeface="Myriad Pro Light" panose="020B0403030403020204" pitchFamily="34" charset="0"/>
            </a:endParaRPr>
          </a:p>
          <a:p>
            <a:pPr marL="549275" indent="-285750" algn="just">
              <a:buFontTx/>
              <a:buChar char="-"/>
            </a:pPr>
            <a:endParaRPr lang="pt-BR" sz="1800" dirty="0">
              <a:latin typeface="Myriad Pro Light" panose="020B0403030403020204" pitchFamily="34" charset="0"/>
            </a:endParaRPr>
          </a:p>
          <a:p>
            <a:pPr algn="just"/>
            <a:endParaRPr lang="pt-BR" sz="1800" dirty="0">
              <a:latin typeface="Myriad Pro Light" panose="020B0403030403020204" pitchFamily="34" charset="0"/>
            </a:endParaRPr>
          </a:p>
          <a:p>
            <a:pPr marL="549275" indent="-285750" algn="just">
              <a:buFontTx/>
              <a:buChar char="-"/>
            </a:pPr>
            <a:endParaRPr lang="pt-BR" sz="1800" dirty="0">
              <a:latin typeface="Myriad Pro Light" panose="020B0403030403020204" pitchFamily="34" charset="0"/>
            </a:endParaRPr>
          </a:p>
          <a:p>
            <a:pPr marL="263525" algn="just"/>
            <a:endParaRPr lang="pt-BR" sz="1800" b="1" dirty="0">
              <a:latin typeface="Myriad Pro Light" panose="020B0403030403020204" pitchFamily="34" charset="0"/>
            </a:endParaRPr>
          </a:p>
          <a:p>
            <a:pPr marL="554038" indent="-285750" algn="just">
              <a:buFontTx/>
              <a:buChar char="-"/>
            </a:pPr>
            <a:endParaRPr lang="pt-BR" sz="1800" dirty="0">
              <a:latin typeface="Myriad Pro Light" panose="020B0403030403020204" pitchFamily="34" charset="0"/>
            </a:endParaRPr>
          </a:p>
        </p:txBody>
      </p:sp>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293" y="5616075"/>
            <a:ext cx="1242766" cy="1052208"/>
          </a:xfrm>
          <a:prstGeom prst="rect">
            <a:avLst/>
          </a:prstGeom>
        </p:spPr>
      </p:pic>
      <p:pic>
        <p:nvPicPr>
          <p:cNvPr id="7" name="Picture 3">
            <a:extLst>
              <a:ext uri="{FF2B5EF4-FFF2-40B4-BE49-F238E27FC236}">
                <a16:creationId xmlns:a16="http://schemas.microsoft.com/office/drawing/2014/main" id="{1866D6D8-C6BA-4332-99A9-5963217FAF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b="12303"/>
          <a:stretch>
            <a:fillRect/>
          </a:stretch>
        </p:blipFill>
        <p:spPr bwMode="auto">
          <a:xfrm>
            <a:off x="6663237" y="4240991"/>
            <a:ext cx="5268470" cy="1823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80332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527" y="-364205"/>
            <a:ext cx="6190115" cy="3874168"/>
          </a:xfrm>
          <a:prstGeom prst="rect">
            <a:avLst/>
          </a:prstGeom>
        </p:spPr>
      </p:pic>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4837820" y="2518260"/>
            <a:ext cx="7613847" cy="4765231"/>
          </a:xfrm>
          <a:prstGeom prst="rect">
            <a:avLst/>
          </a:prstGeom>
        </p:spPr>
      </p:pic>
      <p:sp>
        <p:nvSpPr>
          <p:cNvPr id="2" name="Título 1"/>
          <p:cNvSpPr>
            <a:spLocks noGrp="1"/>
          </p:cNvSpPr>
          <p:nvPr>
            <p:ph type="ctrTitle"/>
          </p:nvPr>
        </p:nvSpPr>
        <p:spPr>
          <a:xfrm>
            <a:off x="7315200" y="156481"/>
            <a:ext cx="4749422" cy="478046"/>
          </a:xfrm>
        </p:spPr>
        <p:txBody>
          <a:bodyPr>
            <a:normAutofit/>
          </a:bodyPr>
          <a:lstStyle/>
          <a:p>
            <a:pPr algn="just"/>
            <a:r>
              <a:rPr lang="pt-BR" sz="2400" dirty="0">
                <a:latin typeface="Myriad Pro Black" panose="020B0803030403020204" pitchFamily="34" charset="0"/>
              </a:rPr>
              <a:t>OBRIGADO!</a:t>
            </a:r>
          </a:p>
        </p:txBody>
      </p:sp>
      <p:sp>
        <p:nvSpPr>
          <p:cNvPr id="3" name="Subtítulo 2"/>
          <p:cNvSpPr>
            <a:spLocks noGrp="1"/>
          </p:cNvSpPr>
          <p:nvPr>
            <p:ph type="subTitle" idx="1"/>
          </p:nvPr>
        </p:nvSpPr>
        <p:spPr>
          <a:xfrm>
            <a:off x="1278339" y="873330"/>
            <a:ext cx="4235769" cy="558306"/>
          </a:xfrm>
        </p:spPr>
        <p:txBody>
          <a:bodyPr>
            <a:noAutofit/>
          </a:bodyPr>
          <a:lstStyle/>
          <a:p>
            <a:pPr algn="just"/>
            <a:r>
              <a:rPr lang="pt-BR" sz="2000" b="1" dirty="0">
                <a:latin typeface="Myriad Pro Light" panose="020B0403030403020204" pitchFamily="34" charset="0"/>
              </a:rPr>
              <a:t>Para mais informações, contate-nos.</a:t>
            </a:r>
          </a:p>
          <a:p>
            <a:pPr marL="989013" indent="-360363" algn="just">
              <a:buFont typeface="Wingdings" panose="05000000000000000000" pitchFamily="2" charset="2"/>
              <a:buChar char="v"/>
            </a:pPr>
            <a:endParaRPr lang="pt-BR" sz="2000" b="1" dirty="0">
              <a:latin typeface="Myriad Pro Light" panose="020B0403030403020204" pitchFamily="34" charset="0"/>
            </a:endParaRPr>
          </a:p>
          <a:p>
            <a:pPr marL="360363" indent="-360363" algn="just">
              <a:buFont typeface="Arial" panose="020B0604020202020204" pitchFamily="34" charset="0"/>
              <a:buChar char="•"/>
            </a:pPr>
            <a:endParaRPr lang="pt-BR" sz="2000" b="1" dirty="0">
              <a:latin typeface="Myriad Pro Light" panose="020B0403030403020204" pitchFamily="34" charset="0"/>
            </a:endParaRPr>
          </a:p>
        </p:txBody>
      </p:sp>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293" y="5616075"/>
            <a:ext cx="1242766" cy="1052208"/>
          </a:xfrm>
          <a:prstGeom prst="rect">
            <a:avLst/>
          </a:prstGeom>
        </p:spPr>
      </p:pic>
      <p:pic>
        <p:nvPicPr>
          <p:cNvPr id="8" name="Imagem 7" descr="iStock_000008523449XSmall.jpg">
            <a:extLst>
              <a:ext uri="{FF2B5EF4-FFF2-40B4-BE49-F238E27FC236}">
                <a16:creationId xmlns:a16="http://schemas.microsoft.com/office/drawing/2014/main" id="{0E303E55-23AF-4A5F-B0F3-CCD7998B627D}"/>
              </a:ext>
            </a:extLst>
          </p:cNvPr>
          <p:cNvPicPr>
            <a:picLocks noChangeAspect="1"/>
          </p:cNvPicPr>
          <p:nvPr/>
        </p:nvPicPr>
        <p:blipFill>
          <a:blip r:embed="rId4" cstate="print"/>
          <a:stretch>
            <a:fillRect/>
          </a:stretch>
        </p:blipFill>
        <p:spPr>
          <a:xfrm>
            <a:off x="1306047" y="1433714"/>
            <a:ext cx="5140935" cy="3411162"/>
          </a:xfrm>
          <a:prstGeom prst="rect">
            <a:avLst/>
          </a:prstGeom>
          <a:ln>
            <a:noFill/>
          </a:ln>
          <a:effectLst>
            <a:softEdge rad="112500"/>
          </a:effectLst>
        </p:spPr>
      </p:pic>
      <p:sp>
        <p:nvSpPr>
          <p:cNvPr id="10" name="Retângulo 7">
            <a:extLst>
              <a:ext uri="{FF2B5EF4-FFF2-40B4-BE49-F238E27FC236}">
                <a16:creationId xmlns:a16="http://schemas.microsoft.com/office/drawing/2014/main" id="{7FA0C91F-2915-413C-A9C9-74DFB4AE5388}"/>
              </a:ext>
            </a:extLst>
          </p:cNvPr>
          <p:cNvSpPr>
            <a:spLocks noChangeArrowheads="1"/>
          </p:cNvSpPr>
          <p:nvPr/>
        </p:nvSpPr>
        <p:spPr bwMode="auto">
          <a:xfrm>
            <a:off x="6570947" y="1614072"/>
            <a:ext cx="5506804" cy="289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defRPr/>
            </a:pPr>
            <a:r>
              <a:rPr lang="pt-BR" altLang="pt-BR" sz="1400" b="1" dirty="0">
                <a:latin typeface="Myriad Pro Light" panose="020B0403030403020204"/>
              </a:rPr>
              <a:t>Nome: 	Michel Gonçalves Arruda</a:t>
            </a:r>
          </a:p>
          <a:p>
            <a:pPr>
              <a:spcBef>
                <a:spcPct val="0"/>
              </a:spcBef>
              <a:buNone/>
              <a:defRPr/>
            </a:pPr>
            <a:r>
              <a:rPr lang="pt-BR" altLang="pt-BR" sz="1400" b="1" dirty="0">
                <a:latin typeface="Myriad Pro Light" panose="020B0403030403020204"/>
              </a:rPr>
              <a:t>Cargo: 	Gerente de </a:t>
            </a:r>
            <a:r>
              <a:rPr lang="pt-BR" altLang="pt-BR" sz="1400" b="1" dirty="0" err="1">
                <a:latin typeface="Myriad Pro Light" panose="020B0403030403020204"/>
              </a:rPr>
              <a:t>Operaç</a:t>
            </a:r>
            <a:r>
              <a:rPr lang="en-US" altLang="pt-BR" sz="1400" b="1" dirty="0" err="1">
                <a:latin typeface="Myriad Pro Light" panose="020B0403030403020204"/>
              </a:rPr>
              <a:t>ões</a:t>
            </a:r>
            <a:r>
              <a:rPr lang="en-US" altLang="pt-BR" sz="1400" b="1" dirty="0">
                <a:latin typeface="Myriad Pro Light" panose="020B0403030403020204"/>
              </a:rPr>
              <a:t> / SSP do Terminal</a:t>
            </a:r>
            <a:endParaRPr lang="pt-BR" altLang="pt-BR" sz="1400" b="1" dirty="0">
              <a:latin typeface="Myriad Pro Light" panose="020B0403030403020204"/>
            </a:endParaRPr>
          </a:p>
          <a:p>
            <a:pPr>
              <a:spcBef>
                <a:spcPct val="0"/>
              </a:spcBef>
              <a:buNone/>
              <a:defRPr/>
            </a:pPr>
            <a:r>
              <a:rPr lang="pt-BR" altLang="pt-BR" sz="1400" dirty="0">
                <a:latin typeface="Myriad Pro Light" panose="020B0403030403020204"/>
              </a:rPr>
              <a:t>Fone 	+ 55 81 3311-2006</a:t>
            </a:r>
            <a:endParaRPr lang="pt-BR" altLang="pt-BR" sz="1400" b="1" dirty="0">
              <a:latin typeface="Myriad Pro Light" panose="020B0403030403020204"/>
            </a:endParaRPr>
          </a:p>
          <a:p>
            <a:pPr>
              <a:spcBef>
                <a:spcPct val="0"/>
              </a:spcBef>
              <a:buNone/>
              <a:defRPr/>
            </a:pPr>
            <a:r>
              <a:rPr lang="pt-BR" altLang="pt-BR" sz="1400" dirty="0">
                <a:latin typeface="Myriad Pro Light" panose="020B0403030403020204"/>
              </a:rPr>
              <a:t>Celular: 	+ 55 81 9.8992-0090</a:t>
            </a:r>
            <a:endParaRPr lang="pt-BR" altLang="pt-BR" sz="1400" b="1" dirty="0">
              <a:latin typeface="Myriad Pro Light" panose="020B0403030403020204"/>
            </a:endParaRPr>
          </a:p>
          <a:p>
            <a:pPr>
              <a:spcBef>
                <a:spcPct val="0"/>
              </a:spcBef>
              <a:buNone/>
              <a:defRPr/>
            </a:pPr>
            <a:r>
              <a:rPr lang="pt-BR" altLang="pt-BR" sz="1400" dirty="0">
                <a:latin typeface="Myriad Pro Light" panose="020B0403030403020204"/>
              </a:rPr>
              <a:t>E-mail: </a:t>
            </a:r>
            <a:r>
              <a:rPr lang="pt-BR" altLang="pt-BR" sz="1400" dirty="0" err="1">
                <a:solidFill>
                  <a:schemeClr val="bg1"/>
                </a:solidFill>
                <a:latin typeface="Myriad Pro Light" panose="020B0403030403020204"/>
              </a:rPr>
              <a:t>E-m</a:t>
            </a:r>
            <a:r>
              <a:rPr lang="pt-BR" altLang="pt-BR" sz="1400" dirty="0">
                <a:solidFill>
                  <a:schemeClr val="bg1"/>
                </a:solidFill>
                <a:latin typeface="Myriad Pro Light" panose="020B0403030403020204"/>
              </a:rPr>
              <a:t> </a:t>
            </a:r>
            <a:r>
              <a:rPr lang="pt-BR" altLang="pt-BR" sz="1400" dirty="0">
                <a:solidFill>
                  <a:schemeClr val="bg1"/>
                </a:solidFill>
                <a:latin typeface="Myriad Pro Light" panose="020B0403030403020204"/>
                <a:hlinkClick r:id="rId5"/>
              </a:rPr>
              <a:t>michel.arruda@pandenor.com.br</a:t>
            </a:r>
            <a:endParaRPr lang="pt-BR" altLang="pt-BR" sz="1400" b="1" dirty="0">
              <a:solidFill>
                <a:schemeClr val="bg1"/>
              </a:solidFill>
              <a:latin typeface="Myriad Pro Light" panose="020B0403030403020204"/>
            </a:endParaRPr>
          </a:p>
          <a:p>
            <a:pPr eaLnBrk="1" hangingPunct="1">
              <a:spcBef>
                <a:spcPct val="0"/>
              </a:spcBef>
              <a:buFontTx/>
              <a:buNone/>
              <a:defRPr/>
            </a:pPr>
            <a:endParaRPr lang="pt-BR" altLang="pt-BR" sz="1400" b="1" dirty="0">
              <a:latin typeface="Myriad Pro Light" panose="020B0403030403020204"/>
            </a:endParaRPr>
          </a:p>
          <a:p>
            <a:pPr eaLnBrk="1" hangingPunct="1">
              <a:spcBef>
                <a:spcPct val="0"/>
              </a:spcBef>
              <a:buFontTx/>
              <a:buNone/>
              <a:defRPr/>
            </a:pPr>
            <a:endParaRPr lang="pt-BR" altLang="pt-BR" sz="1400" b="1" dirty="0">
              <a:latin typeface="Myriad Pro Light" panose="020B0403030403020204"/>
            </a:endParaRPr>
          </a:p>
          <a:p>
            <a:pPr eaLnBrk="1" hangingPunct="1">
              <a:spcBef>
                <a:spcPct val="0"/>
              </a:spcBef>
              <a:buFontTx/>
              <a:buNone/>
              <a:defRPr/>
            </a:pPr>
            <a:endParaRPr lang="pt-BR" altLang="pt-BR" sz="1400" b="1" dirty="0">
              <a:latin typeface="Myriad Pro Light" panose="020B0403030403020204"/>
            </a:endParaRPr>
          </a:p>
          <a:p>
            <a:pPr eaLnBrk="1" hangingPunct="1">
              <a:spcBef>
                <a:spcPct val="0"/>
              </a:spcBef>
              <a:buFontTx/>
              <a:buNone/>
              <a:defRPr/>
            </a:pPr>
            <a:r>
              <a:rPr lang="pt-BR" altLang="pt-BR" sz="1400" b="1" dirty="0">
                <a:latin typeface="Myriad Pro Light" panose="020B0403030403020204"/>
              </a:rPr>
              <a:t>Nome: 	Pedro Renato de Paula Silva</a:t>
            </a:r>
          </a:p>
          <a:p>
            <a:pPr eaLnBrk="1" hangingPunct="1">
              <a:spcBef>
                <a:spcPct val="0"/>
              </a:spcBef>
              <a:buFontTx/>
              <a:buNone/>
              <a:defRPr/>
            </a:pPr>
            <a:r>
              <a:rPr lang="pt-BR" altLang="pt-BR" sz="1400" b="1" dirty="0">
                <a:latin typeface="Myriad Pro Light" panose="020B0403030403020204"/>
              </a:rPr>
              <a:t>Cargo: 	Coordenador de Qualidade e SSMA</a:t>
            </a:r>
          </a:p>
          <a:p>
            <a:pPr eaLnBrk="1" hangingPunct="1">
              <a:spcBef>
                <a:spcPct val="0"/>
              </a:spcBef>
              <a:buFontTx/>
              <a:buNone/>
              <a:defRPr/>
            </a:pPr>
            <a:r>
              <a:rPr lang="pt-BR" altLang="pt-BR" sz="1400" dirty="0">
                <a:latin typeface="Myriad Pro Light" panose="020B0403030403020204"/>
              </a:rPr>
              <a:t>Fone 	+ 55 81 3311-2000</a:t>
            </a:r>
            <a:endParaRPr lang="pt-BR" altLang="pt-BR" sz="1400" b="1" dirty="0">
              <a:latin typeface="Myriad Pro Light" panose="020B0403030403020204"/>
            </a:endParaRPr>
          </a:p>
          <a:p>
            <a:pPr eaLnBrk="1" hangingPunct="1">
              <a:spcBef>
                <a:spcPct val="0"/>
              </a:spcBef>
              <a:buFontTx/>
              <a:buNone/>
              <a:defRPr/>
            </a:pPr>
            <a:r>
              <a:rPr lang="pt-BR" altLang="pt-BR" sz="1400" dirty="0">
                <a:latin typeface="Myriad Pro Light" panose="020B0403030403020204"/>
              </a:rPr>
              <a:t>Celular: 	+ 55 81 9.7913.7148</a:t>
            </a:r>
            <a:endParaRPr lang="pt-BR" altLang="pt-BR" sz="1400" b="1" dirty="0">
              <a:latin typeface="Myriad Pro Light" panose="020B0403030403020204"/>
            </a:endParaRPr>
          </a:p>
          <a:p>
            <a:pPr eaLnBrk="1" hangingPunct="1">
              <a:spcBef>
                <a:spcPct val="0"/>
              </a:spcBef>
              <a:buFontTx/>
              <a:buNone/>
              <a:defRPr/>
            </a:pPr>
            <a:r>
              <a:rPr lang="pt-BR" altLang="pt-BR" sz="1400" dirty="0">
                <a:latin typeface="Myriad Pro Light" panose="020B0403030403020204"/>
              </a:rPr>
              <a:t>E-mail:	</a:t>
            </a:r>
            <a:r>
              <a:rPr lang="pt-BR" altLang="pt-BR" sz="1400" u="sng" dirty="0">
                <a:solidFill>
                  <a:schemeClr val="accent1">
                    <a:lumMod val="75000"/>
                  </a:schemeClr>
                </a:solidFill>
                <a:latin typeface="Myriad Pro Light" panose="020B0403030403020204"/>
              </a:rPr>
              <a:t>pedro.renato@pandenor.com.br</a:t>
            </a:r>
            <a:endParaRPr lang="pt-BR" altLang="pt-BR" sz="1400" dirty="0">
              <a:latin typeface="Myriad Pro Light" panose="020B0403030403020204"/>
            </a:endParaRPr>
          </a:p>
        </p:txBody>
      </p:sp>
    </p:spTree>
    <p:extLst>
      <p:ext uri="{BB962C8B-B14F-4D97-AF65-F5344CB8AC3E}">
        <p14:creationId xmlns:p14="http://schemas.microsoft.com/office/powerpoint/2010/main" val="40416084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2367198"/>
            <a:ext cx="9144000" cy="2387600"/>
          </a:xfrm>
        </p:spPr>
        <p:txBody>
          <a:bodyPr>
            <a:normAutofit fontScale="90000"/>
          </a:bodyPr>
          <a:lstStyle/>
          <a:p>
            <a:r>
              <a:rPr lang="pt-BR" b="1" dirty="0">
                <a:latin typeface="Myriad Pro Black" panose="020B0803030403020204" pitchFamily="34" charset="0"/>
                <a:cs typeface="Myriad Arabic" panose="01010101010101010101" pitchFamily="50" charset="-78"/>
              </a:rPr>
              <a:t>PLANO DE SEGURANÇA DO TERMINAL</a:t>
            </a:r>
            <a:br>
              <a:rPr lang="pt-BR" dirty="0">
                <a:latin typeface="Myriad Pro Black" panose="020B0803030403020204" pitchFamily="34" charset="0"/>
                <a:cs typeface="Myriad Arabic" panose="01010101010101010101" pitchFamily="50" charset="-78"/>
              </a:rPr>
            </a:br>
            <a:r>
              <a:rPr lang="pt-BR" dirty="0">
                <a:latin typeface="Myriad Pro Black" panose="020B0803030403020204" pitchFamily="34" charset="0"/>
                <a:cs typeface="Myriad Arabic" panose="01010101010101010101" pitchFamily="50" charset="-78"/>
              </a:rPr>
              <a:t>								</a:t>
            </a:r>
            <a:endParaRPr lang="pt-BR" sz="4000" b="1" dirty="0">
              <a:latin typeface="Myriad Pro Black" panose="020B0803030403020204" pitchFamily="34" charset="0"/>
              <a:cs typeface="Myriad Arabic" panose="01010101010101010101" pitchFamily="50" charset="-78"/>
            </a:endParaRP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527" y="-364205"/>
            <a:ext cx="6190115" cy="3874168"/>
          </a:xfrm>
          <a:prstGeom prst="rect">
            <a:avLst/>
          </a:prstGeom>
        </p:spPr>
      </p:pic>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4559625" y="4092165"/>
            <a:ext cx="7613847" cy="4765231"/>
          </a:xfrm>
          <a:prstGeom prst="rect">
            <a:avLst/>
          </a:prstGeom>
        </p:spPr>
      </p:pic>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111" y="5677469"/>
            <a:ext cx="1242766" cy="1052208"/>
          </a:xfrm>
          <a:prstGeom prst="rect">
            <a:avLst/>
          </a:prstGeom>
        </p:spPr>
      </p:pic>
    </p:spTree>
    <p:extLst>
      <p:ext uri="{BB962C8B-B14F-4D97-AF65-F5344CB8AC3E}">
        <p14:creationId xmlns:p14="http://schemas.microsoft.com/office/powerpoint/2010/main" val="5739465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4837820" y="2518260"/>
            <a:ext cx="7613847" cy="4765231"/>
          </a:xfrm>
          <a:prstGeom prst="rect">
            <a:avLst/>
          </a:prstGeom>
        </p:spPr>
      </p:pic>
      <p:sp>
        <p:nvSpPr>
          <p:cNvPr id="2" name="Título 1"/>
          <p:cNvSpPr>
            <a:spLocks noGrp="1"/>
          </p:cNvSpPr>
          <p:nvPr>
            <p:ph type="ctrTitle"/>
          </p:nvPr>
        </p:nvSpPr>
        <p:spPr>
          <a:xfrm>
            <a:off x="473122" y="1411127"/>
            <a:ext cx="9144000" cy="968408"/>
          </a:xfrm>
        </p:spPr>
        <p:txBody>
          <a:bodyPr>
            <a:normAutofit/>
          </a:bodyPr>
          <a:lstStyle/>
          <a:p>
            <a:pPr algn="l"/>
            <a:r>
              <a:rPr lang="pt-BR" sz="5400" dirty="0">
                <a:latin typeface="Myriad Pro Black" panose="020B0803030403020204" pitchFamily="34" charset="0"/>
              </a:rPr>
              <a:t>SUMÁRIO</a:t>
            </a:r>
          </a:p>
        </p:txBody>
      </p:sp>
      <p:sp>
        <p:nvSpPr>
          <p:cNvPr id="3" name="Subtítulo 2"/>
          <p:cNvSpPr>
            <a:spLocks noGrp="1"/>
          </p:cNvSpPr>
          <p:nvPr>
            <p:ph type="subTitle" idx="1"/>
          </p:nvPr>
        </p:nvSpPr>
        <p:spPr>
          <a:xfrm>
            <a:off x="473122" y="2761673"/>
            <a:ext cx="5363722" cy="4096327"/>
          </a:xfrm>
        </p:spPr>
        <p:txBody>
          <a:bodyPr>
            <a:normAutofit/>
          </a:bodyPr>
          <a:lstStyle/>
          <a:p>
            <a:pPr marL="285750" indent="-285750" algn="l">
              <a:buFont typeface="Arial" panose="020B0604020202020204" pitchFamily="34" charset="0"/>
              <a:buChar char="•"/>
            </a:pPr>
            <a:r>
              <a:rPr lang="pt-BR" sz="2000" b="1" dirty="0">
                <a:latin typeface="Myriad Pro Light" panose="020B0403030403020204" pitchFamily="34" charset="0"/>
              </a:rPr>
              <a:t>ISPS CODE;</a:t>
            </a:r>
          </a:p>
          <a:p>
            <a:pPr marL="285750" indent="-285750" algn="l">
              <a:buFont typeface="Arial" panose="020B0604020202020204" pitchFamily="34" charset="0"/>
              <a:buChar char="•"/>
            </a:pPr>
            <a:r>
              <a:rPr lang="pt-BR" sz="2000" b="1" dirty="0">
                <a:latin typeface="Myriad Pro Light" panose="020B0403030403020204" pitchFamily="34" charset="0"/>
              </a:rPr>
              <a:t>CESPORTOS / CONPORTOS;</a:t>
            </a:r>
          </a:p>
          <a:p>
            <a:pPr marL="285750" indent="-285750" algn="l">
              <a:buFont typeface="Arial" panose="020B0604020202020204" pitchFamily="34" charset="0"/>
              <a:buChar char="•"/>
            </a:pPr>
            <a:r>
              <a:rPr lang="pt-BR" sz="2000" b="1" dirty="0">
                <a:latin typeface="Myriad Pro Light" panose="020B0403030403020204" pitchFamily="34" charset="0"/>
              </a:rPr>
              <a:t>SSP / PSPP;</a:t>
            </a:r>
          </a:p>
          <a:p>
            <a:pPr marL="285750" indent="-285750" algn="l">
              <a:buFont typeface="Arial" panose="020B0604020202020204" pitchFamily="34" charset="0"/>
              <a:buChar char="•"/>
            </a:pPr>
            <a:r>
              <a:rPr lang="pt-BR" sz="2000" b="1" dirty="0">
                <a:latin typeface="Myriad Pro Light" panose="020B0403030403020204" pitchFamily="34" charset="0"/>
              </a:rPr>
              <a:t>EQUIPAMENTOS BÁSICOS DE SEGURANÇA:</a:t>
            </a:r>
          </a:p>
          <a:p>
            <a:pPr marL="534988" lvl="1" indent="-266700" algn="l">
              <a:buFont typeface="Arial" panose="020B0604020202020204" pitchFamily="34" charset="0"/>
              <a:buChar char="•"/>
            </a:pPr>
            <a:r>
              <a:rPr lang="pt-BR" sz="1200" b="1" dirty="0">
                <a:latin typeface="Myriad Pro Light" panose="020B0403030403020204" pitchFamily="34" charset="0"/>
              </a:rPr>
              <a:t>BARREIRAS;</a:t>
            </a:r>
          </a:p>
          <a:p>
            <a:pPr marL="534988" lvl="1" indent="-266700" algn="l">
              <a:buFont typeface="Arial" panose="020B0604020202020204" pitchFamily="34" charset="0"/>
              <a:buChar char="•"/>
            </a:pPr>
            <a:r>
              <a:rPr lang="pt-BR" sz="1200" b="1" dirty="0">
                <a:latin typeface="Myriad Pro Light" panose="020B0403030403020204" pitchFamily="34" charset="0"/>
              </a:rPr>
              <a:t>CONTROLE DE ACESSO;</a:t>
            </a:r>
          </a:p>
          <a:p>
            <a:pPr marL="534988" lvl="1" indent="-266700" algn="l">
              <a:buFont typeface="Arial" panose="020B0604020202020204" pitchFamily="34" charset="0"/>
              <a:buChar char="•"/>
            </a:pPr>
            <a:r>
              <a:rPr lang="pt-BR" sz="1200" b="1" dirty="0">
                <a:latin typeface="Myriad Pro Light" panose="020B0403030403020204" pitchFamily="34" charset="0"/>
              </a:rPr>
              <a:t>MONITORAMENTO;</a:t>
            </a:r>
          </a:p>
          <a:p>
            <a:pPr marL="534988" lvl="1" indent="-266700" algn="l">
              <a:buFont typeface="Arial" panose="020B0604020202020204" pitchFamily="34" charset="0"/>
              <a:buChar char="•"/>
            </a:pPr>
            <a:r>
              <a:rPr lang="pt-BR" sz="1200" b="1" dirty="0">
                <a:latin typeface="Myriad Pro Light" panose="020B0403030403020204" pitchFamily="34" charset="0"/>
              </a:rPr>
              <a:t>ILUMINAÇÃO;</a:t>
            </a:r>
          </a:p>
          <a:p>
            <a:pPr marL="534988" lvl="1" indent="-266700" algn="l">
              <a:buFont typeface="Arial" panose="020B0604020202020204" pitchFamily="34" charset="0"/>
              <a:buChar char="•"/>
            </a:pPr>
            <a:r>
              <a:rPr lang="pt-BR" sz="1200" b="1" dirty="0">
                <a:latin typeface="Myriad Pro Light" panose="020B0403030403020204" pitchFamily="34" charset="0"/>
              </a:rPr>
              <a:t>COMUNICAÇÕES.</a:t>
            </a:r>
          </a:p>
          <a:p>
            <a:pPr marL="268288" lvl="1" indent="-266700" algn="l">
              <a:buFont typeface="Arial" panose="020B0604020202020204" pitchFamily="34" charset="0"/>
              <a:buChar char="•"/>
            </a:pPr>
            <a:r>
              <a:rPr lang="pt-BR" b="1" dirty="0">
                <a:latin typeface="Myriad Pro Light" panose="020B0403030403020204" pitchFamily="34" charset="0"/>
              </a:rPr>
              <a:t>NÍVEIS DE SEGURANÇA;</a:t>
            </a:r>
          </a:p>
          <a:p>
            <a:pPr marL="268288" lvl="1" indent="-266700" algn="l">
              <a:buFont typeface="Arial" panose="020B0604020202020204" pitchFamily="34" charset="0"/>
              <a:buChar char="•"/>
            </a:pPr>
            <a:r>
              <a:rPr lang="pt-BR" b="1" dirty="0">
                <a:latin typeface="Myriad Pro Light" panose="020B0403030403020204" pitchFamily="34" charset="0"/>
              </a:rPr>
              <a:t>PROCEDIMENTOS PROTEÇÃO.</a:t>
            </a:r>
          </a:p>
          <a:p>
            <a:pPr marL="534988" lvl="1" indent="-266700" algn="l">
              <a:buFont typeface="Arial" panose="020B0604020202020204" pitchFamily="34" charset="0"/>
              <a:buChar char="•"/>
            </a:pPr>
            <a:endParaRPr lang="pt-BR" sz="1200" b="1" dirty="0">
              <a:latin typeface="Myriad Pro Light" panose="020B0403030403020204" pitchFamily="34" charset="0"/>
            </a:endParaRPr>
          </a:p>
          <a:p>
            <a:pPr marL="285750" indent="-285750" algn="l">
              <a:buFont typeface="Arial" panose="020B0604020202020204" pitchFamily="34" charset="0"/>
              <a:buChar char="•"/>
            </a:pPr>
            <a:endParaRPr lang="pt-BR" sz="1600" b="1" dirty="0">
              <a:latin typeface="Myriad Pro Light" panose="020B0403030403020204" pitchFamily="34" charset="0"/>
            </a:endParaRPr>
          </a:p>
          <a:p>
            <a:pPr algn="l"/>
            <a:endParaRPr lang="pt-BR" sz="1600" dirty="0">
              <a:latin typeface="Myriad Pro Light" panose="020B0403030403020204" pitchFamily="34" charset="0"/>
            </a:endParaRP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527" y="-364205"/>
            <a:ext cx="6190115" cy="3874168"/>
          </a:xfrm>
          <a:prstGeom prst="rect">
            <a:avLst/>
          </a:prstGeom>
        </p:spPr>
      </p:pic>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00830" y="150126"/>
            <a:ext cx="1242766" cy="1052208"/>
          </a:xfrm>
          <a:prstGeom prst="rect">
            <a:avLst/>
          </a:prstGeom>
        </p:spPr>
      </p:pic>
    </p:spTree>
    <p:extLst>
      <p:ext uri="{BB962C8B-B14F-4D97-AF65-F5344CB8AC3E}">
        <p14:creationId xmlns:p14="http://schemas.microsoft.com/office/powerpoint/2010/main" val="30427621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527" y="-364205"/>
            <a:ext cx="6190115" cy="3874168"/>
          </a:xfrm>
          <a:prstGeom prst="rect">
            <a:avLst/>
          </a:prstGeom>
        </p:spPr>
      </p:pic>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4837820" y="2518260"/>
            <a:ext cx="7613847" cy="4765231"/>
          </a:xfrm>
          <a:prstGeom prst="rect">
            <a:avLst/>
          </a:prstGeom>
        </p:spPr>
      </p:pic>
      <p:sp>
        <p:nvSpPr>
          <p:cNvPr id="2" name="Título 1"/>
          <p:cNvSpPr>
            <a:spLocks noGrp="1"/>
          </p:cNvSpPr>
          <p:nvPr>
            <p:ph type="ctrTitle"/>
          </p:nvPr>
        </p:nvSpPr>
        <p:spPr>
          <a:xfrm>
            <a:off x="8961150" y="156481"/>
            <a:ext cx="3103471" cy="478046"/>
          </a:xfrm>
        </p:spPr>
        <p:txBody>
          <a:bodyPr>
            <a:normAutofit/>
          </a:bodyPr>
          <a:lstStyle/>
          <a:p>
            <a:pPr algn="l"/>
            <a:r>
              <a:rPr lang="pt-BR" sz="2400" dirty="0">
                <a:latin typeface="Myriad Pro Black" panose="020B0803030403020204" pitchFamily="34" charset="0"/>
              </a:rPr>
              <a:t>ISPS CODE</a:t>
            </a:r>
          </a:p>
        </p:txBody>
      </p:sp>
      <p:sp>
        <p:nvSpPr>
          <p:cNvPr id="3" name="Subtítulo 2"/>
          <p:cNvSpPr>
            <a:spLocks noGrp="1"/>
          </p:cNvSpPr>
          <p:nvPr>
            <p:ph type="subTitle" idx="1"/>
          </p:nvPr>
        </p:nvSpPr>
        <p:spPr>
          <a:xfrm>
            <a:off x="1278339" y="2101756"/>
            <a:ext cx="9871881" cy="3291939"/>
          </a:xfrm>
        </p:spPr>
        <p:txBody>
          <a:bodyPr>
            <a:noAutofit/>
          </a:bodyPr>
          <a:lstStyle/>
          <a:p>
            <a:pPr marL="285750" indent="-285750" algn="just">
              <a:buFont typeface="Arial" panose="020B0604020202020204" pitchFamily="34" charset="0"/>
              <a:buChar char="•"/>
            </a:pPr>
            <a:r>
              <a:rPr lang="pt-BR" sz="1800" b="1" dirty="0">
                <a:latin typeface="Myriad Pro Light" panose="020B0403030403020204" pitchFamily="34" charset="0"/>
              </a:rPr>
              <a:t>Código Internacional para a Proteção de Navios e Instalações Portuárias.</a:t>
            </a:r>
          </a:p>
          <a:p>
            <a:pPr algn="just"/>
            <a:endParaRPr lang="pt-BR" sz="1800" dirty="0">
              <a:latin typeface="Myriad Pro Light" panose="020B0403030403020204" pitchFamily="34" charset="0"/>
            </a:endParaRPr>
          </a:p>
          <a:p>
            <a:pPr marL="285750" indent="-285750" algn="just">
              <a:buFont typeface="Arial" panose="020B0604020202020204" pitchFamily="34" charset="0"/>
              <a:buChar char="•"/>
            </a:pPr>
            <a:r>
              <a:rPr lang="pt-BR" sz="1800" b="1" dirty="0">
                <a:latin typeface="Myriad Pro Light" panose="020B0403030403020204" pitchFamily="34" charset="0"/>
              </a:rPr>
              <a:t>Surgimento:</a:t>
            </a:r>
          </a:p>
          <a:p>
            <a:pPr marL="534988" indent="-266700" algn="just">
              <a:tabLst>
                <a:tab pos="534988" algn="l"/>
              </a:tabLst>
            </a:pPr>
            <a:r>
              <a:rPr lang="pt-BR" sz="1800" dirty="0">
                <a:latin typeface="Myriad Pro Light" panose="020B0403030403020204" pitchFamily="34" charset="0"/>
              </a:rPr>
              <a:t>- 	Ataque ao navio “USS Cole” da marinha mercante dos EUA em 12/10/2000;</a:t>
            </a:r>
          </a:p>
          <a:p>
            <a:pPr marL="534988" indent="-266700" algn="just"/>
            <a:r>
              <a:rPr lang="pt-BR" sz="1800" dirty="0">
                <a:latin typeface="Myriad Pro Light" panose="020B0403030403020204" pitchFamily="34" charset="0"/>
              </a:rPr>
              <a:t>- 	Ataque as torres gêmeas dos EUA em 11/09/2001;</a:t>
            </a:r>
          </a:p>
          <a:p>
            <a:pPr marL="534988" indent="-266700" algn="just"/>
            <a:r>
              <a:rPr lang="pt-BR" sz="1800" dirty="0">
                <a:latin typeface="Myriad Pro Light" panose="020B0403030403020204" pitchFamily="34" charset="0"/>
              </a:rPr>
              <a:t>- 	IMO (Organização Marítima Internacional), convenção de 22/11/2001;</a:t>
            </a:r>
          </a:p>
          <a:p>
            <a:pPr marL="534988" indent="-266700" algn="just"/>
            <a:r>
              <a:rPr lang="pt-BR" sz="1800" dirty="0">
                <a:latin typeface="Myriad Pro Light" panose="020B0403030403020204" pitchFamily="34" charset="0"/>
              </a:rPr>
              <a:t>- 	SOLAS (Convenção Internacional para Salvaguarda da Vida Humana) de 1974. Em dezembro de 2002 foi incluído no capítulo XI-2 (Security) o ISPS CODE, o qual passou a vigorar a partir de 01/07/2004.</a:t>
            </a:r>
          </a:p>
        </p:txBody>
      </p:sp>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293" y="5616075"/>
            <a:ext cx="1242766" cy="1052208"/>
          </a:xfrm>
          <a:prstGeom prst="rect">
            <a:avLst/>
          </a:prstGeom>
        </p:spPr>
      </p:pic>
    </p:spTree>
    <p:extLst>
      <p:ext uri="{BB962C8B-B14F-4D97-AF65-F5344CB8AC3E}">
        <p14:creationId xmlns:p14="http://schemas.microsoft.com/office/powerpoint/2010/main" val="42675775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527" y="-364205"/>
            <a:ext cx="6190115" cy="3874168"/>
          </a:xfrm>
          <a:prstGeom prst="rect">
            <a:avLst/>
          </a:prstGeom>
        </p:spPr>
      </p:pic>
      <p:pic>
        <p:nvPicPr>
          <p:cNvPr id="5" name="Image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4578153" y="2383633"/>
            <a:ext cx="7613847" cy="4765231"/>
          </a:xfrm>
          <a:prstGeom prst="rect">
            <a:avLst/>
          </a:prstGeom>
        </p:spPr>
      </p:pic>
      <p:sp>
        <p:nvSpPr>
          <p:cNvPr id="2" name="Título 1"/>
          <p:cNvSpPr>
            <a:spLocks noGrp="1"/>
          </p:cNvSpPr>
          <p:nvPr>
            <p:ph type="ctrTitle"/>
          </p:nvPr>
        </p:nvSpPr>
        <p:spPr>
          <a:xfrm>
            <a:off x="8961150" y="156481"/>
            <a:ext cx="3103471" cy="478046"/>
          </a:xfrm>
        </p:spPr>
        <p:txBody>
          <a:bodyPr>
            <a:normAutofit/>
          </a:bodyPr>
          <a:lstStyle/>
          <a:p>
            <a:pPr algn="l"/>
            <a:r>
              <a:rPr lang="pt-BR" sz="2400" dirty="0">
                <a:latin typeface="Myriad Pro Black" panose="020B0803030403020204" pitchFamily="34" charset="0"/>
              </a:rPr>
              <a:t>ISPS CODE</a:t>
            </a:r>
          </a:p>
        </p:txBody>
      </p:sp>
      <p:sp>
        <p:nvSpPr>
          <p:cNvPr id="3" name="Subtítulo 2"/>
          <p:cNvSpPr>
            <a:spLocks noGrp="1"/>
          </p:cNvSpPr>
          <p:nvPr>
            <p:ph type="subTitle" idx="1"/>
          </p:nvPr>
        </p:nvSpPr>
        <p:spPr>
          <a:xfrm>
            <a:off x="1278339" y="2101756"/>
            <a:ext cx="9871881" cy="3291939"/>
          </a:xfrm>
        </p:spPr>
        <p:txBody>
          <a:bodyPr>
            <a:noAutofit/>
          </a:bodyPr>
          <a:lstStyle/>
          <a:p>
            <a:pPr algn="just"/>
            <a:endParaRPr lang="pt-BR" sz="1800" dirty="0">
              <a:latin typeface="Myriad Pro Light" panose="020B0403030403020204" pitchFamily="34" charset="0"/>
            </a:endParaRPr>
          </a:p>
        </p:txBody>
      </p:sp>
      <p:pic>
        <p:nvPicPr>
          <p:cNvPr id="6" name="Imagem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0293" y="5616075"/>
            <a:ext cx="1242766" cy="1052208"/>
          </a:xfrm>
          <a:prstGeom prst="rect">
            <a:avLst/>
          </a:prstGeom>
        </p:spPr>
      </p:pic>
      <p:pic>
        <p:nvPicPr>
          <p:cNvPr id="7" name="Somali Pirates VS Ship's Private Security Guards">
            <a:hlinkClick r:id="" action="ppaction://media"/>
            <a:extLst>
              <a:ext uri="{FF2B5EF4-FFF2-40B4-BE49-F238E27FC236}">
                <a16:creationId xmlns:a16="http://schemas.microsoft.com/office/drawing/2014/main" id="{4380D532-7A2A-4AB6-968F-6598DA975AD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503060" y="845470"/>
            <a:ext cx="8635240" cy="4857323"/>
          </a:xfrm>
          <a:prstGeom prst="rect">
            <a:avLst/>
          </a:prstGeom>
        </p:spPr>
      </p:pic>
    </p:spTree>
    <p:extLst>
      <p:ext uri="{BB962C8B-B14F-4D97-AF65-F5344CB8AC3E}">
        <p14:creationId xmlns:p14="http://schemas.microsoft.com/office/powerpoint/2010/main" val="2625353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34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527" y="-364205"/>
            <a:ext cx="6190115" cy="3874168"/>
          </a:xfrm>
          <a:prstGeom prst="rect">
            <a:avLst/>
          </a:prstGeom>
        </p:spPr>
      </p:pic>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4837820" y="2518260"/>
            <a:ext cx="7613847" cy="4765231"/>
          </a:xfrm>
          <a:prstGeom prst="rect">
            <a:avLst/>
          </a:prstGeom>
        </p:spPr>
      </p:pic>
      <p:sp>
        <p:nvSpPr>
          <p:cNvPr id="2" name="Título 1"/>
          <p:cNvSpPr>
            <a:spLocks noGrp="1"/>
          </p:cNvSpPr>
          <p:nvPr>
            <p:ph type="ctrTitle"/>
          </p:nvPr>
        </p:nvSpPr>
        <p:spPr>
          <a:xfrm>
            <a:off x="8451274" y="156481"/>
            <a:ext cx="3613348" cy="478046"/>
          </a:xfrm>
        </p:spPr>
        <p:txBody>
          <a:bodyPr>
            <a:normAutofit fontScale="90000"/>
          </a:bodyPr>
          <a:lstStyle/>
          <a:p>
            <a:pPr algn="l"/>
            <a:r>
              <a:rPr lang="pt-BR" sz="2400" dirty="0">
                <a:latin typeface="Myriad Pro Black" panose="020B0803030403020204" pitchFamily="34" charset="0"/>
              </a:rPr>
              <a:t>CESPORTOS / CONPORTOS</a:t>
            </a:r>
          </a:p>
        </p:txBody>
      </p:sp>
      <p:sp>
        <p:nvSpPr>
          <p:cNvPr id="3" name="Subtítulo 2"/>
          <p:cNvSpPr>
            <a:spLocks noGrp="1"/>
          </p:cNvSpPr>
          <p:nvPr>
            <p:ph type="subTitle" idx="1"/>
          </p:nvPr>
        </p:nvSpPr>
        <p:spPr>
          <a:xfrm>
            <a:off x="1278339" y="1741544"/>
            <a:ext cx="9871881" cy="3291939"/>
          </a:xfrm>
        </p:spPr>
        <p:txBody>
          <a:bodyPr>
            <a:noAutofit/>
          </a:bodyPr>
          <a:lstStyle/>
          <a:p>
            <a:pPr marL="285750" indent="-285750" algn="just">
              <a:buFont typeface="Arial" panose="020B0604020202020204" pitchFamily="34" charset="0"/>
              <a:buChar char="•"/>
            </a:pPr>
            <a:r>
              <a:rPr lang="pt-BR" sz="1800" b="1" dirty="0">
                <a:latin typeface="Myriad Pro Light" panose="020B0403030403020204" pitchFamily="34" charset="0"/>
              </a:rPr>
              <a:t>CESPORTOS</a:t>
            </a:r>
          </a:p>
          <a:p>
            <a:pPr marL="534988" indent="-266700" algn="just"/>
            <a:r>
              <a:rPr lang="pt-BR" sz="1800" dirty="0">
                <a:latin typeface="Myriad Pro Light" panose="020B0403030403020204" pitchFamily="34" charset="0"/>
              </a:rPr>
              <a:t>- 	Comissão Estadual de Segurança Pública em Portos, Terminais e Vias Navegáveis;</a:t>
            </a:r>
          </a:p>
          <a:p>
            <a:pPr marL="534988" indent="-268288" algn="just"/>
            <a:r>
              <a:rPr lang="pt-BR" sz="1800" dirty="0">
                <a:latin typeface="Myriad Pro Light" panose="020B0403030403020204" pitchFamily="34" charset="0"/>
              </a:rPr>
              <a:t>- 	Compete coordenar a nível estadual as ações de segurança pública nos portos, terminais e vias navegáveis.</a:t>
            </a:r>
          </a:p>
          <a:p>
            <a:pPr marL="285750" indent="-285750" algn="just">
              <a:buFont typeface="Arial" panose="020B0604020202020204" pitchFamily="34" charset="0"/>
              <a:buChar char="•"/>
            </a:pPr>
            <a:endParaRPr lang="pt-BR" sz="1800" dirty="0">
              <a:latin typeface="Myriad Pro Light" panose="020B0403030403020204" pitchFamily="34" charset="0"/>
            </a:endParaRPr>
          </a:p>
          <a:p>
            <a:pPr marL="285750" indent="-285750" algn="just">
              <a:buFont typeface="Arial" panose="020B0604020202020204" pitchFamily="34" charset="0"/>
              <a:buChar char="•"/>
            </a:pPr>
            <a:r>
              <a:rPr lang="pt-BR" sz="1800" b="1" dirty="0">
                <a:latin typeface="Myriad Pro Light" panose="020B0403030403020204" pitchFamily="34" charset="0"/>
              </a:rPr>
              <a:t>CONPORTOS</a:t>
            </a:r>
          </a:p>
          <a:p>
            <a:pPr marL="534988" indent="-268288" algn="just"/>
            <a:r>
              <a:rPr lang="pt-BR" sz="1800" dirty="0">
                <a:latin typeface="Myriad Pro Light" panose="020B0403030403020204" pitchFamily="34" charset="0"/>
              </a:rPr>
              <a:t>- 	Comissão Nacional de Segurança Pública em Portos, Terminais e Vias Navegáveis;</a:t>
            </a:r>
          </a:p>
          <a:p>
            <a:pPr marL="534988" indent="-266700" algn="just"/>
            <a:r>
              <a:rPr lang="pt-BR" sz="1800" dirty="0">
                <a:latin typeface="Myriad Pro Light" panose="020B0403030403020204" pitchFamily="34" charset="0"/>
              </a:rPr>
              <a:t>- 	Compete coordenar a nível Nacional as ações de segurança pública nos portos, terminais e vias navegáveis.</a:t>
            </a:r>
          </a:p>
        </p:txBody>
      </p:sp>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293" y="5616075"/>
            <a:ext cx="1242766" cy="1052208"/>
          </a:xfrm>
          <a:prstGeom prst="rect">
            <a:avLst/>
          </a:prstGeom>
        </p:spPr>
      </p:pic>
    </p:spTree>
    <p:extLst>
      <p:ext uri="{BB962C8B-B14F-4D97-AF65-F5344CB8AC3E}">
        <p14:creationId xmlns:p14="http://schemas.microsoft.com/office/powerpoint/2010/main" val="7019240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527" y="-364205"/>
            <a:ext cx="6190115" cy="3874168"/>
          </a:xfrm>
          <a:prstGeom prst="rect">
            <a:avLst/>
          </a:prstGeom>
        </p:spPr>
      </p:pic>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4837820" y="2518260"/>
            <a:ext cx="7613847" cy="4765231"/>
          </a:xfrm>
          <a:prstGeom prst="rect">
            <a:avLst/>
          </a:prstGeom>
        </p:spPr>
      </p:pic>
      <p:sp>
        <p:nvSpPr>
          <p:cNvPr id="2" name="Título 1"/>
          <p:cNvSpPr>
            <a:spLocks noGrp="1"/>
          </p:cNvSpPr>
          <p:nvPr>
            <p:ph type="ctrTitle"/>
          </p:nvPr>
        </p:nvSpPr>
        <p:spPr>
          <a:xfrm>
            <a:off x="8961150" y="156481"/>
            <a:ext cx="3103471" cy="478046"/>
          </a:xfrm>
        </p:spPr>
        <p:txBody>
          <a:bodyPr>
            <a:normAutofit/>
          </a:bodyPr>
          <a:lstStyle/>
          <a:p>
            <a:pPr algn="l"/>
            <a:r>
              <a:rPr lang="pt-BR" sz="2400" dirty="0">
                <a:latin typeface="Myriad Pro Black" panose="020B0803030403020204" pitchFamily="34" charset="0"/>
              </a:rPr>
              <a:t>SSP / PSPP</a:t>
            </a:r>
          </a:p>
        </p:txBody>
      </p:sp>
      <p:sp>
        <p:nvSpPr>
          <p:cNvPr id="3" name="Subtítulo 2"/>
          <p:cNvSpPr>
            <a:spLocks noGrp="1"/>
          </p:cNvSpPr>
          <p:nvPr>
            <p:ph type="subTitle" idx="1"/>
          </p:nvPr>
        </p:nvSpPr>
        <p:spPr>
          <a:xfrm>
            <a:off x="1278339" y="1603000"/>
            <a:ext cx="9871881" cy="4178963"/>
          </a:xfrm>
        </p:spPr>
        <p:txBody>
          <a:bodyPr>
            <a:noAutofit/>
          </a:bodyPr>
          <a:lstStyle/>
          <a:p>
            <a:pPr marL="285750" indent="-285750" algn="l">
              <a:buFont typeface="Arial" panose="020B0604020202020204" pitchFamily="34" charset="0"/>
              <a:buChar char="•"/>
            </a:pPr>
            <a:r>
              <a:rPr lang="pt-BR" sz="1800" b="1" dirty="0">
                <a:latin typeface="Myriad Pro Light" panose="020B0403030403020204" pitchFamily="34" charset="0"/>
              </a:rPr>
              <a:t>SSP</a:t>
            </a:r>
          </a:p>
          <a:p>
            <a:pPr marL="534988" indent="-268288" algn="just"/>
            <a:r>
              <a:rPr lang="pt-BR" sz="1800" dirty="0">
                <a:latin typeface="Myriad Pro Light" panose="020B0403030403020204" pitchFamily="34" charset="0"/>
              </a:rPr>
              <a:t>- 	Supervisor de Segurança Portuária;</a:t>
            </a:r>
          </a:p>
          <a:p>
            <a:pPr marL="534988" indent="-266700" algn="just">
              <a:tabLst>
                <a:tab pos="534988" algn="l"/>
              </a:tabLst>
            </a:pPr>
            <a:r>
              <a:rPr lang="pt-BR" sz="1800" dirty="0">
                <a:latin typeface="Myriad Pro Light" panose="020B0403030403020204" pitchFamily="34" charset="0"/>
              </a:rPr>
              <a:t>- 	Pessoa designada como responsável pelo desenvolvimento, implementação, revisão e manutenção do plano de proteção das instalações portuárias e pela ligação com os oficiais de proteção do navio e os colaboradores de proteção da companhia. Responsável entre outras, por verificar pessoalmente e de forma regular o correto andamento de todas as atividades de segurança e controle.</a:t>
            </a:r>
          </a:p>
          <a:p>
            <a:pPr marL="268288" indent="-268288" algn="l"/>
            <a:endParaRPr lang="pt-BR" sz="1600" dirty="0">
              <a:latin typeface="Myriad Pro Light" panose="020B0403030403020204" pitchFamily="34" charset="0"/>
            </a:endParaRPr>
          </a:p>
          <a:p>
            <a:pPr marL="285750" indent="-285750" algn="l">
              <a:buFont typeface="Arial" panose="020B0604020202020204" pitchFamily="34" charset="0"/>
              <a:buChar char="•"/>
            </a:pPr>
            <a:r>
              <a:rPr lang="pt-BR" sz="1800" b="1" dirty="0">
                <a:latin typeface="Myriad Pro Light" panose="020B0403030403020204" pitchFamily="34" charset="0"/>
              </a:rPr>
              <a:t>PSPP</a:t>
            </a:r>
          </a:p>
          <a:p>
            <a:pPr marL="534988" indent="-266700" algn="just"/>
            <a:r>
              <a:rPr lang="pt-BR" sz="1800" dirty="0">
                <a:latin typeface="Myriad Pro Light" panose="020B0403030403020204" pitchFamily="34" charset="0"/>
              </a:rPr>
              <a:t>- 	Plano de Segurança Pública Portuária;</a:t>
            </a:r>
          </a:p>
          <a:p>
            <a:pPr marL="534988" indent="-266700" algn="just"/>
            <a:r>
              <a:rPr lang="pt-BR" sz="1800" dirty="0">
                <a:latin typeface="Myriad Pro Light" panose="020B0403030403020204" pitchFamily="34" charset="0"/>
              </a:rPr>
              <a:t>- 	Tem como objetivo principal e prático o de propor medidas que mitiguem e reduzam os aspectos de vulnerabilidade da instalação de acordo com o Estudo de Vulnerabilidades das Instalações aprovados nas instâncias da CESPORTOS estadual e CONPORTOS federal.</a:t>
            </a:r>
          </a:p>
          <a:p>
            <a:pPr marL="268288" indent="-268288" algn="l"/>
            <a:endParaRPr lang="pt-BR" sz="1600" dirty="0">
              <a:latin typeface="Myriad Pro Light" panose="020B0403030403020204" pitchFamily="34" charset="0"/>
            </a:endParaRPr>
          </a:p>
        </p:txBody>
      </p:sp>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293" y="5616075"/>
            <a:ext cx="1242766" cy="1052208"/>
          </a:xfrm>
          <a:prstGeom prst="rect">
            <a:avLst/>
          </a:prstGeom>
        </p:spPr>
      </p:pic>
    </p:spTree>
    <p:extLst>
      <p:ext uri="{BB962C8B-B14F-4D97-AF65-F5344CB8AC3E}">
        <p14:creationId xmlns:p14="http://schemas.microsoft.com/office/powerpoint/2010/main" val="902793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527" y="-364205"/>
            <a:ext cx="6190115" cy="3874168"/>
          </a:xfrm>
          <a:prstGeom prst="rect">
            <a:avLst/>
          </a:prstGeom>
        </p:spPr>
      </p:pic>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4837820" y="2518260"/>
            <a:ext cx="7613847" cy="4765231"/>
          </a:xfrm>
          <a:prstGeom prst="rect">
            <a:avLst/>
          </a:prstGeom>
        </p:spPr>
      </p:pic>
      <p:sp>
        <p:nvSpPr>
          <p:cNvPr id="2" name="Título 1"/>
          <p:cNvSpPr>
            <a:spLocks noGrp="1"/>
          </p:cNvSpPr>
          <p:nvPr>
            <p:ph type="ctrTitle"/>
          </p:nvPr>
        </p:nvSpPr>
        <p:spPr>
          <a:xfrm>
            <a:off x="7758546" y="156481"/>
            <a:ext cx="4306076" cy="478046"/>
          </a:xfrm>
        </p:spPr>
        <p:txBody>
          <a:bodyPr>
            <a:normAutofit fontScale="90000"/>
          </a:bodyPr>
          <a:lstStyle/>
          <a:p>
            <a:pPr algn="l"/>
            <a:r>
              <a:rPr lang="pt-BR" sz="2400" dirty="0">
                <a:latin typeface="Myriad Pro Black" panose="020B0803030403020204" pitchFamily="34" charset="0"/>
              </a:rPr>
              <a:t>EQUIPAMENTOS DE SEGURANÇA</a:t>
            </a:r>
          </a:p>
        </p:txBody>
      </p:sp>
      <p:sp>
        <p:nvSpPr>
          <p:cNvPr id="3" name="Subtítulo 2"/>
          <p:cNvSpPr>
            <a:spLocks noGrp="1"/>
          </p:cNvSpPr>
          <p:nvPr>
            <p:ph type="subTitle" idx="1"/>
          </p:nvPr>
        </p:nvSpPr>
        <p:spPr>
          <a:xfrm>
            <a:off x="1278339" y="873330"/>
            <a:ext cx="9871881" cy="2183908"/>
          </a:xfrm>
        </p:spPr>
        <p:txBody>
          <a:bodyPr>
            <a:noAutofit/>
          </a:bodyPr>
          <a:lstStyle/>
          <a:p>
            <a:pPr marL="285750" indent="-285750" algn="just">
              <a:buFont typeface="Arial" panose="020B0604020202020204" pitchFamily="34" charset="0"/>
              <a:buChar char="•"/>
            </a:pPr>
            <a:r>
              <a:rPr lang="pt-BR" sz="1800" b="1" dirty="0">
                <a:latin typeface="Myriad Pro Light" panose="020B0403030403020204" pitchFamily="34" charset="0"/>
              </a:rPr>
              <a:t>BARREIRAS</a:t>
            </a:r>
          </a:p>
        </p:txBody>
      </p:sp>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293" y="5616075"/>
            <a:ext cx="1242766" cy="1052208"/>
          </a:xfrm>
          <a:prstGeom prst="rect">
            <a:avLst/>
          </a:prstGeom>
        </p:spPr>
      </p:pic>
      <p:pic>
        <p:nvPicPr>
          <p:cNvPr id="8" name="Imagem 7">
            <a:extLst>
              <a:ext uri="{FF2B5EF4-FFF2-40B4-BE49-F238E27FC236}">
                <a16:creationId xmlns:a16="http://schemas.microsoft.com/office/drawing/2014/main" id="{229C3177-799E-41E3-8244-D8B53721B0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4073" y="2138222"/>
            <a:ext cx="2364509" cy="1773382"/>
          </a:xfrm>
          <a:prstGeom prst="rect">
            <a:avLst/>
          </a:prstGeom>
        </p:spPr>
      </p:pic>
      <p:pic>
        <p:nvPicPr>
          <p:cNvPr id="10" name="Imagem 9">
            <a:extLst>
              <a:ext uri="{FF2B5EF4-FFF2-40B4-BE49-F238E27FC236}">
                <a16:creationId xmlns:a16="http://schemas.microsoft.com/office/drawing/2014/main" id="{82FB57AD-FEEF-4656-A4D0-70AC5D4664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57011" y="2138589"/>
            <a:ext cx="2364509" cy="1773382"/>
          </a:xfrm>
          <a:prstGeom prst="rect">
            <a:avLst/>
          </a:prstGeom>
        </p:spPr>
      </p:pic>
      <p:pic>
        <p:nvPicPr>
          <p:cNvPr id="12" name="Imagem 11">
            <a:extLst>
              <a:ext uri="{FF2B5EF4-FFF2-40B4-BE49-F238E27FC236}">
                <a16:creationId xmlns:a16="http://schemas.microsoft.com/office/drawing/2014/main" id="{137F40BF-1D0D-46CE-9D7F-8DE2D1FBA59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7257011" y="4073973"/>
            <a:ext cx="1300547" cy="1026095"/>
          </a:xfrm>
          <a:prstGeom prst="rect">
            <a:avLst/>
          </a:prstGeom>
          <a:ln w="34925">
            <a:solidFill>
              <a:srgbClr val="FF0000"/>
            </a:solidFill>
          </a:ln>
        </p:spPr>
      </p:pic>
      <p:sp>
        <p:nvSpPr>
          <p:cNvPr id="13" name="Elipse 12">
            <a:extLst>
              <a:ext uri="{FF2B5EF4-FFF2-40B4-BE49-F238E27FC236}">
                <a16:creationId xmlns:a16="http://schemas.microsoft.com/office/drawing/2014/main" id="{94F26AE1-1AA0-4002-8685-3871D636A68C}"/>
              </a:ext>
            </a:extLst>
          </p:cNvPr>
          <p:cNvSpPr/>
          <p:nvPr/>
        </p:nvSpPr>
        <p:spPr>
          <a:xfrm>
            <a:off x="7257011" y="2739509"/>
            <a:ext cx="367420" cy="34544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15" name="Conector de Seta Reta 14">
            <a:extLst>
              <a:ext uri="{FF2B5EF4-FFF2-40B4-BE49-F238E27FC236}">
                <a16:creationId xmlns:a16="http://schemas.microsoft.com/office/drawing/2014/main" id="{849626CD-3252-46C3-A89D-0D9A568F3F99}"/>
              </a:ext>
            </a:extLst>
          </p:cNvPr>
          <p:cNvCxnSpPr>
            <a:stCxn id="13" idx="4"/>
          </p:cNvCxnSpPr>
          <p:nvPr/>
        </p:nvCxnSpPr>
        <p:spPr>
          <a:xfrm>
            <a:off x="7440721" y="3084949"/>
            <a:ext cx="414619" cy="96291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CaixaDeTexto 15">
            <a:extLst>
              <a:ext uri="{FF2B5EF4-FFF2-40B4-BE49-F238E27FC236}">
                <a16:creationId xmlns:a16="http://schemas.microsoft.com/office/drawing/2014/main" id="{EB8376C4-4596-41F4-A429-912CFEC6DEDC}"/>
              </a:ext>
            </a:extLst>
          </p:cNvPr>
          <p:cNvSpPr txBox="1"/>
          <p:nvPr/>
        </p:nvSpPr>
        <p:spPr>
          <a:xfrm>
            <a:off x="4114801" y="2433229"/>
            <a:ext cx="2103120" cy="1200329"/>
          </a:xfrm>
          <a:prstGeom prst="rect">
            <a:avLst/>
          </a:prstGeom>
          <a:noFill/>
        </p:spPr>
        <p:txBody>
          <a:bodyPr wrap="square" rtlCol="0">
            <a:spAutoFit/>
          </a:bodyPr>
          <a:lstStyle/>
          <a:p>
            <a:pPr algn="just"/>
            <a:r>
              <a:rPr lang="pt-BR" dirty="0"/>
              <a:t>Muro ao redor de todo o perímetro, com arremate em concertinas</a:t>
            </a:r>
          </a:p>
        </p:txBody>
      </p:sp>
      <p:sp>
        <p:nvSpPr>
          <p:cNvPr id="17" name="CaixaDeTexto 16">
            <a:extLst>
              <a:ext uri="{FF2B5EF4-FFF2-40B4-BE49-F238E27FC236}">
                <a16:creationId xmlns:a16="http://schemas.microsoft.com/office/drawing/2014/main" id="{87E536AE-F602-452A-9BB0-62335D4E973B}"/>
              </a:ext>
            </a:extLst>
          </p:cNvPr>
          <p:cNvSpPr txBox="1"/>
          <p:nvPr/>
        </p:nvSpPr>
        <p:spPr>
          <a:xfrm>
            <a:off x="9738422" y="2260509"/>
            <a:ext cx="1676399" cy="1477328"/>
          </a:xfrm>
          <a:prstGeom prst="rect">
            <a:avLst/>
          </a:prstGeom>
          <a:noFill/>
        </p:spPr>
        <p:txBody>
          <a:bodyPr wrap="square" rtlCol="0">
            <a:spAutoFit/>
          </a:bodyPr>
          <a:lstStyle/>
          <a:p>
            <a:pPr algn="just"/>
            <a:r>
              <a:rPr lang="pt-BR" dirty="0"/>
              <a:t>Portão de Emergência trancado com cadeado e chave próxima</a:t>
            </a:r>
          </a:p>
        </p:txBody>
      </p:sp>
    </p:spTree>
    <p:extLst>
      <p:ext uri="{BB962C8B-B14F-4D97-AF65-F5344CB8AC3E}">
        <p14:creationId xmlns:p14="http://schemas.microsoft.com/office/powerpoint/2010/main" val="36847545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527" y="-364205"/>
            <a:ext cx="6190115" cy="3874168"/>
          </a:xfrm>
          <a:prstGeom prst="rect">
            <a:avLst/>
          </a:prstGeom>
        </p:spPr>
      </p:pic>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4837820" y="2518260"/>
            <a:ext cx="7613847" cy="4765231"/>
          </a:xfrm>
          <a:prstGeom prst="rect">
            <a:avLst/>
          </a:prstGeom>
        </p:spPr>
      </p:pic>
      <p:sp>
        <p:nvSpPr>
          <p:cNvPr id="2" name="Título 1"/>
          <p:cNvSpPr>
            <a:spLocks noGrp="1"/>
          </p:cNvSpPr>
          <p:nvPr>
            <p:ph type="ctrTitle"/>
          </p:nvPr>
        </p:nvSpPr>
        <p:spPr>
          <a:xfrm>
            <a:off x="7758546" y="156481"/>
            <a:ext cx="4306076" cy="478046"/>
          </a:xfrm>
        </p:spPr>
        <p:txBody>
          <a:bodyPr>
            <a:normAutofit fontScale="90000"/>
          </a:bodyPr>
          <a:lstStyle/>
          <a:p>
            <a:pPr algn="l"/>
            <a:r>
              <a:rPr lang="pt-BR" sz="2400" dirty="0">
                <a:latin typeface="Myriad Pro Black" panose="020B0803030403020204" pitchFamily="34" charset="0"/>
              </a:rPr>
              <a:t>EQUIPAMENTOS DE SEGURANÇA</a:t>
            </a:r>
          </a:p>
        </p:txBody>
      </p:sp>
      <p:sp>
        <p:nvSpPr>
          <p:cNvPr id="3" name="Subtítulo 2"/>
          <p:cNvSpPr>
            <a:spLocks noGrp="1"/>
          </p:cNvSpPr>
          <p:nvPr>
            <p:ph type="subTitle" idx="1"/>
          </p:nvPr>
        </p:nvSpPr>
        <p:spPr>
          <a:xfrm>
            <a:off x="1278339" y="873329"/>
            <a:ext cx="9871881" cy="5130307"/>
          </a:xfrm>
        </p:spPr>
        <p:txBody>
          <a:bodyPr>
            <a:noAutofit/>
          </a:bodyPr>
          <a:lstStyle/>
          <a:p>
            <a:pPr marL="285750" indent="-285750" algn="just">
              <a:buFont typeface="Arial" panose="020B0604020202020204" pitchFamily="34" charset="0"/>
              <a:buChar char="•"/>
            </a:pPr>
            <a:r>
              <a:rPr lang="pt-BR" sz="1800" b="1" dirty="0">
                <a:latin typeface="Myriad Pro Light" panose="020B0403030403020204" pitchFamily="34" charset="0"/>
              </a:rPr>
              <a:t>CONTROLE DE ACESSO</a:t>
            </a:r>
          </a:p>
          <a:p>
            <a:pPr marL="554038" indent="-285750" algn="just">
              <a:buFontTx/>
              <a:buChar char="-"/>
            </a:pPr>
            <a:r>
              <a:rPr lang="pt-BR" sz="1800" dirty="0">
                <a:latin typeface="Myriad Pro Light" panose="020B0403030403020204" pitchFamily="34" charset="0"/>
              </a:rPr>
              <a:t>O objetivo da inspeção dos usuários e seus pertences de mão é prevenir que armas, explosivos, artefatos ou agentes químicos, biológicos, radioativos, nucleares ou substâncias e materiais proibidos sejam introduzidos sem autorização às áreas internas e restritas do Terminal.</a:t>
            </a:r>
          </a:p>
          <a:p>
            <a:pPr marL="803275" indent="-285750" algn="just" defTabSz="1081088">
              <a:buFont typeface="Wingdings" panose="05000000000000000000" pitchFamily="2" charset="2"/>
              <a:buChar char="Ø"/>
              <a:tabLst>
                <a:tab pos="803275" algn="l"/>
              </a:tabLst>
            </a:pPr>
            <a:r>
              <a:rPr lang="pt-BR" sz="1800" b="1" dirty="0">
                <a:latin typeface="Myriad Pro Light" panose="020B0403030403020204" pitchFamily="34" charset="0"/>
              </a:rPr>
              <a:t>Inspeção Pessoal</a:t>
            </a:r>
            <a:endParaRPr lang="pt-BR" sz="1800" dirty="0">
              <a:latin typeface="Myriad Pro Light" panose="020B0403030403020204" pitchFamily="34" charset="0"/>
            </a:endParaRPr>
          </a:p>
          <a:p>
            <a:pPr marL="803275" indent="-285750" algn="just" defTabSz="1081088">
              <a:buFont typeface="Wingdings" panose="05000000000000000000" pitchFamily="2" charset="2"/>
              <a:buChar char="Ø"/>
              <a:tabLst>
                <a:tab pos="803275" algn="l"/>
              </a:tabLst>
            </a:pPr>
            <a:r>
              <a:rPr lang="pt-BR" sz="1800" b="1" dirty="0">
                <a:latin typeface="Myriad Pro Light" panose="020B0403030403020204" pitchFamily="34" charset="0"/>
              </a:rPr>
              <a:t>Inspeção Veicular</a:t>
            </a:r>
            <a:endParaRPr lang="pt-BR" sz="1800" dirty="0">
              <a:latin typeface="Myriad Pro Light" panose="020B0403030403020204" pitchFamily="34" charset="0"/>
            </a:endParaRPr>
          </a:p>
        </p:txBody>
      </p:sp>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293" y="5616075"/>
            <a:ext cx="1242766" cy="1052208"/>
          </a:xfrm>
          <a:prstGeom prst="rect">
            <a:avLst/>
          </a:prstGeom>
        </p:spPr>
      </p:pic>
    </p:spTree>
    <p:extLst>
      <p:ext uri="{BB962C8B-B14F-4D97-AF65-F5344CB8AC3E}">
        <p14:creationId xmlns:p14="http://schemas.microsoft.com/office/powerpoint/2010/main" val="4066743133"/>
      </p:ext>
    </p:extLst>
  </p:cSld>
  <p:clrMapOvr>
    <a:masterClrMapping/>
  </p:clrMapOvr>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5586193FA6A7A444B3E4834DECB984DC" ma:contentTypeVersion="9" ma:contentTypeDescription="Crie um novo documento." ma:contentTypeScope="" ma:versionID="044b69aeb64146eaabefe8ec1b43d773">
  <xsd:schema xmlns:xsd="http://www.w3.org/2001/XMLSchema" xmlns:xs="http://www.w3.org/2001/XMLSchema" xmlns:p="http://schemas.microsoft.com/office/2006/metadata/properties" xmlns:ns2="38fabfeb-7782-423c-9e4d-b1c122addf74" targetNamespace="http://schemas.microsoft.com/office/2006/metadata/properties" ma:root="true" ma:fieldsID="2003a0d07d41f28658e55f52234734d2" ns2:_="">
    <xsd:import namespace="38fabfeb-7782-423c-9e4d-b1c122addf7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2:MediaServiceEventHashCode" minOccurs="0"/>
                <xsd:element ref="ns2:MediaServiceGenerationTim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fabfeb-7782-423c-9e4d-b1c122addf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AF0F6BE-2A8B-4D83-9DE0-7754E8985953}">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32FE99AB-8784-4ED9-90D8-5C41A9325600}"/>
</file>

<file path=customXml/itemProps3.xml><?xml version="1.0" encoding="utf-8"?>
<ds:datastoreItem xmlns:ds="http://schemas.openxmlformats.org/officeDocument/2006/customXml" ds:itemID="{897131A6-F921-4010-BFE6-546F0A2631A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1570</TotalTime>
  <Words>907</Words>
  <Application>Microsoft Office PowerPoint</Application>
  <PresentationFormat>Widescreen</PresentationFormat>
  <Paragraphs>130</Paragraphs>
  <Slides>18</Slides>
  <Notes>0</Notes>
  <HiddenSlides>0</HiddenSlides>
  <MMClips>1</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18</vt:i4>
      </vt:variant>
    </vt:vector>
  </HeadingPairs>
  <TitlesOfParts>
    <vt:vector size="25" baseType="lpstr">
      <vt:lpstr>Arial</vt:lpstr>
      <vt:lpstr>Calibri</vt:lpstr>
      <vt:lpstr>Calibri Light</vt:lpstr>
      <vt:lpstr>Myriad Pro Black</vt:lpstr>
      <vt:lpstr>Myriad Pro Light</vt:lpstr>
      <vt:lpstr>Wingdings</vt:lpstr>
      <vt:lpstr>Tema do Office</vt:lpstr>
      <vt:lpstr>Apresentação do PowerPoint</vt:lpstr>
      <vt:lpstr>PLANO DE SEGURANÇA DO TERMINAL         </vt:lpstr>
      <vt:lpstr>SUMÁRIO</vt:lpstr>
      <vt:lpstr>ISPS CODE</vt:lpstr>
      <vt:lpstr>ISPS CODE</vt:lpstr>
      <vt:lpstr>CESPORTOS / CONPORTOS</vt:lpstr>
      <vt:lpstr>SSP / PSPP</vt:lpstr>
      <vt:lpstr>EQUIPAMENTOS DE SEGURANÇA</vt:lpstr>
      <vt:lpstr>EQUIPAMENTOS DE SEGURANÇA</vt:lpstr>
      <vt:lpstr>EQUIPAMENTOS DE SEGURANÇA</vt:lpstr>
      <vt:lpstr>EQUIPAMENTOS DE SEGURANÇA</vt:lpstr>
      <vt:lpstr>EQUIPAMENTOS DE SEGURANÇA</vt:lpstr>
      <vt:lpstr>EQUIPAMENTOS DE SEGURANÇA</vt:lpstr>
      <vt:lpstr>NÍVEIS DE SEGURANÇA</vt:lpstr>
      <vt:lpstr>NÍVEIS DE SEGURANÇA</vt:lpstr>
      <vt:lpstr>NÍVEIS DE SEGURANÇA</vt:lpstr>
      <vt:lpstr>PROCEDIMENTOS DE PROTEÇÃO</vt:lpstr>
      <vt:lpstr>OBRIGADO!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alberto ventura</dc:creator>
  <cp:lastModifiedBy>Pedro Renato | PANDENOR</cp:lastModifiedBy>
  <cp:revision>80</cp:revision>
  <cp:lastPrinted>2018-11-05T11:17:09Z</cp:lastPrinted>
  <dcterms:created xsi:type="dcterms:W3CDTF">2018-08-22T02:54:18Z</dcterms:created>
  <dcterms:modified xsi:type="dcterms:W3CDTF">2021-02-05T11:58:50Z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0x0101005586193FA6A7A444B3E4834DECB984DC</vt:lpwstr>
  </property>
</Properties>
</file>